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C8ABDD1-33F2-43ED-A25C-6AF6F7F57AD3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2DFC62A-D7E1-48CE-8C82-FE320FA8588A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6223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3100D-C79C-4347-BB1B-B48285406395}" type="slidenum">
              <a:rPr lang="es-ES" smtClean="0"/>
              <a:pPr/>
              <a:t>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ES" smtClean="0"/>
              <a:t>MEMORIA PROYECTO ARQUITECTONICO CDI APARTADO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986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3100D-C79C-4347-BB1B-B48285406395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ES" smtClean="0"/>
              <a:t>MEMORIA PROYECTO ARQUITECTONICO CDI APARTADO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0950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3100D-C79C-4347-BB1B-B48285406395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ES" smtClean="0"/>
              <a:t>MEMORIA PROYECTO ARQUITECTONICO CDI APARTADO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0950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ES" smtClean="0"/>
              <a:t>MEMORIA PROYECTO ARQUITECTONICO CDI APARTADO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73100D-C79C-4347-BB1B-B48285406395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415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6453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197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39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481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1458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177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428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6569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15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0084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2488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F4947-AAE6-4FE6-ABA4-F0929BB54832}" type="datetimeFigureOut">
              <a:rPr lang="es-CO" smtClean="0"/>
              <a:pPr/>
              <a:t>13/11/2015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E980B-F071-4557-B498-C528C397E38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941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0 Rectángulo"/>
          <p:cNvSpPr/>
          <p:nvPr/>
        </p:nvSpPr>
        <p:spPr>
          <a:xfrm>
            <a:off x="0" y="6443932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8 Rectángulo"/>
          <p:cNvSpPr/>
          <p:nvPr/>
        </p:nvSpPr>
        <p:spPr>
          <a:xfrm>
            <a:off x="0" y="741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00125" y="4729657"/>
            <a:ext cx="6858000" cy="600075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1100" cap="none" spc="0" dirty="0">
                <a:solidFill>
                  <a:schemeClr val="tx1"/>
                </a:solidFill>
                <a:latin typeface="Century Gothic" pitchFamily="34" charset="0"/>
                <a:cs typeface="Arial" pitchFamily="34" charset="0"/>
              </a:rPr>
              <a:t>E</a:t>
            </a:r>
            <a:r>
              <a:rPr lang="es-ES" sz="1100" cap="none" spc="0" dirty="0" smtClean="0">
                <a:solidFill>
                  <a:schemeClr val="tx1"/>
                </a:solidFill>
                <a:latin typeface="Century Gothic" pitchFamily="34" charset="0"/>
                <a:cs typeface="Arial" pitchFamily="34" charset="0"/>
              </a:rPr>
              <a:t>studios y diseños de varios hogares infantiles ajustándolos a los lineamientos de la estrategia de cero a siempre para la atención integral de la primera .</a:t>
            </a:r>
            <a:endParaRPr lang="es-ES" spc="0" dirty="0">
              <a:latin typeface="Century Gothic" pitchFamily="34" charset="0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238049" y="6452559"/>
            <a:ext cx="4010678" cy="272246"/>
          </a:xfrm>
        </p:spPr>
        <p:txBody>
          <a:bodyPr/>
          <a:lstStyle/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471155" y="460250"/>
            <a:ext cx="543076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EMORIA </a:t>
            </a:r>
            <a:r>
              <a:rPr lang="pt-BR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DESCRIPTIVA C.D.I. </a:t>
            </a:r>
            <a:r>
              <a:rPr lang="pt-BR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POTOSI </a:t>
            </a:r>
            <a:endParaRPr lang="es-CO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1" name="5 Rectángulo"/>
          <p:cNvSpPr/>
          <p:nvPr/>
        </p:nvSpPr>
        <p:spPr>
          <a:xfrm>
            <a:off x="2953816" y="92853"/>
            <a:ext cx="624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</a:t>
            </a:r>
            <a:endParaRPr lang="es-CO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2" name="Marcador de número de diapositiva 4"/>
          <p:cNvSpPr txBox="1">
            <a:spLocks/>
          </p:cNvSpPr>
          <p:nvPr/>
        </p:nvSpPr>
        <p:spPr>
          <a:xfrm>
            <a:off x="8227378" y="6452559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90" y="2364361"/>
            <a:ext cx="7988060" cy="196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2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33782" t="33265" r="30484" b="26376"/>
          <a:stretch/>
        </p:blipFill>
        <p:spPr>
          <a:xfrm>
            <a:off x="2178247" y="945248"/>
            <a:ext cx="6210177" cy="3943399"/>
          </a:xfrm>
          <a:prstGeom prst="rect">
            <a:avLst/>
          </a:prstGeom>
        </p:spPr>
      </p:pic>
      <p:sp>
        <p:nvSpPr>
          <p:cNvPr id="11" name="10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32 CuadroTexto"/>
          <p:cNvSpPr txBox="1"/>
          <p:nvPr/>
        </p:nvSpPr>
        <p:spPr>
          <a:xfrm>
            <a:off x="458656" y="4718426"/>
            <a:ext cx="264478" cy="253916"/>
          </a:xfrm>
          <a:prstGeom prst="rect">
            <a:avLst/>
          </a:prstGeom>
          <a:solidFill>
            <a:srgbClr val="CCFFCC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44" name="32 CuadroTexto"/>
          <p:cNvSpPr txBox="1"/>
          <p:nvPr/>
        </p:nvSpPr>
        <p:spPr>
          <a:xfrm>
            <a:off x="458656" y="5469307"/>
            <a:ext cx="264478" cy="2539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45" name="32 CuadroTexto"/>
          <p:cNvSpPr txBox="1"/>
          <p:nvPr/>
        </p:nvSpPr>
        <p:spPr>
          <a:xfrm>
            <a:off x="458656" y="4972342"/>
            <a:ext cx="264478" cy="2539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41" name="32 CuadroTexto"/>
          <p:cNvSpPr txBox="1"/>
          <p:nvPr/>
        </p:nvSpPr>
        <p:spPr>
          <a:xfrm>
            <a:off x="440299" y="5215391"/>
            <a:ext cx="264478" cy="2539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40" name="32 CuadroTexto"/>
          <p:cNvSpPr txBox="1"/>
          <p:nvPr/>
        </p:nvSpPr>
        <p:spPr>
          <a:xfrm>
            <a:off x="458656" y="4014244"/>
            <a:ext cx="264478" cy="2539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0" name="Marcador de número de diapositiva 4"/>
          <p:cNvSpPr txBox="1">
            <a:spLocks/>
          </p:cNvSpPr>
          <p:nvPr/>
        </p:nvSpPr>
        <p:spPr>
          <a:xfrm>
            <a:off x="8227011" y="6428756"/>
            <a:ext cx="459422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10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Marcador de pie de página 3"/>
          <p:cNvSpPr txBox="1">
            <a:spLocks/>
          </p:cNvSpPr>
          <p:nvPr/>
        </p:nvSpPr>
        <p:spPr>
          <a:xfrm>
            <a:off x="238048" y="6452559"/>
            <a:ext cx="4213181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58656" y="3995152"/>
            <a:ext cx="1590751" cy="1954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Zona administrativa  y pedagogía 3-23 meses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Alimentación y área múltiple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Zona de servicio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Pedagogía  24-36 meses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Pedagogía 37-60 meses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6283877" y="2702054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5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6599639" y="3495584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>
                <a:latin typeface="Century Gothic" pitchFamily="34" charset="0"/>
              </a:rPr>
              <a:t>5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5438990" y="3155992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4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5004048" y="3810760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>
                <a:latin typeface="Century Gothic" pitchFamily="34" charset="0"/>
              </a:rPr>
              <a:t>4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4269149" y="3029034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1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37" name="36 Flecha arriba"/>
          <p:cNvSpPr/>
          <p:nvPr/>
        </p:nvSpPr>
        <p:spPr>
          <a:xfrm rot="10800000">
            <a:off x="3275856" y="2178442"/>
            <a:ext cx="241605" cy="259396"/>
          </a:xfrm>
          <a:prstGeom prst="upArrow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15 CuadroTexto"/>
          <p:cNvSpPr txBox="1"/>
          <p:nvPr/>
        </p:nvSpPr>
        <p:spPr>
          <a:xfrm>
            <a:off x="2915609" y="1484784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Vía principal</a:t>
            </a:r>
            <a:endParaRPr lang="es-CO" sz="1050" dirty="0">
              <a:latin typeface="Century Gothic" pitchFamily="34" charset="0"/>
            </a:endParaRPr>
          </a:p>
        </p:txBody>
      </p:sp>
      <p:sp>
        <p:nvSpPr>
          <p:cNvPr id="38" name="15 CuadroTexto"/>
          <p:cNvSpPr txBox="1"/>
          <p:nvPr/>
        </p:nvSpPr>
        <p:spPr>
          <a:xfrm>
            <a:off x="1254032" y="1916832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ACCESO</a:t>
            </a:r>
            <a:endParaRPr lang="es-CO" sz="1050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639" y="3518660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717" y="2702556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889" y="3826104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990" y="3117808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3290888"/>
            <a:ext cx="231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3029034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120" y="3273425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142" y="3849102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830" y="3826606"/>
            <a:ext cx="2746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73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Marcador de número de diapositiva 4"/>
          <p:cNvSpPr txBox="1">
            <a:spLocks/>
          </p:cNvSpPr>
          <p:nvPr/>
        </p:nvSpPr>
        <p:spPr>
          <a:xfrm>
            <a:off x="8227378" y="6452559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11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4" name="Marcador de pie de página 3"/>
          <p:cNvSpPr txBox="1">
            <a:spLocks/>
          </p:cNvSpPr>
          <p:nvPr/>
        </p:nvSpPr>
        <p:spPr>
          <a:xfrm>
            <a:off x="238048" y="6452559"/>
            <a:ext cx="4541769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5592835" y="5989012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Planta de cubierta </a:t>
            </a:r>
            <a:endParaRPr lang="es-CO" sz="1050" dirty="0">
              <a:latin typeface="Century Gothic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33397" t="28344" r="30826" b="31297"/>
          <a:stretch/>
        </p:blipFill>
        <p:spPr>
          <a:xfrm>
            <a:off x="971600" y="1274549"/>
            <a:ext cx="7128792" cy="45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3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arcador de número de diapositiva 4"/>
          <p:cNvSpPr txBox="1">
            <a:spLocks/>
          </p:cNvSpPr>
          <p:nvPr/>
        </p:nvSpPr>
        <p:spPr>
          <a:xfrm>
            <a:off x="8227378" y="6443933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12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1" name="Marcador de pie de página 3"/>
          <p:cNvSpPr txBox="1">
            <a:spLocks/>
          </p:cNvSpPr>
          <p:nvPr/>
        </p:nvSpPr>
        <p:spPr>
          <a:xfrm>
            <a:off x="238048" y="6452558"/>
            <a:ext cx="4541769" cy="287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5719313" y="2535068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Fachada principal</a:t>
            </a:r>
            <a:endParaRPr lang="es-CO" sz="1050" dirty="0">
              <a:latin typeface="Century Gothic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5719313" y="4073504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Fachada lateral izquierda</a:t>
            </a:r>
            <a:endParaRPr lang="es-CO" sz="1050" dirty="0">
              <a:latin typeface="Century Gothic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5871713" y="5692963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dirty="0" smtClean="0">
                <a:latin typeface="Century Gothic" pitchFamily="34" charset="0"/>
              </a:rPr>
              <a:t>Fachada lateral derecha</a:t>
            </a:r>
            <a:endParaRPr lang="es-CO" sz="1050" dirty="0">
              <a:latin typeface="Century Gothic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5276" y="-2592897"/>
            <a:ext cx="18178463" cy="781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13" y="-194753"/>
            <a:ext cx="18178463" cy="781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8418" y="-836916"/>
            <a:ext cx="18178463" cy="781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6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"/>
          <a:srcRect l="33782" t="33265" r="30484" b="26376"/>
          <a:stretch/>
        </p:blipFill>
        <p:spPr>
          <a:xfrm>
            <a:off x="1411971" y="1481483"/>
            <a:ext cx="6807993" cy="4323006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arcador de número de diapositiva 4"/>
          <p:cNvSpPr txBox="1">
            <a:spLocks/>
          </p:cNvSpPr>
          <p:nvPr/>
        </p:nvSpPr>
        <p:spPr>
          <a:xfrm>
            <a:off x="8227378" y="6443567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13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1" name="Marcador de pie de página 3"/>
          <p:cNvSpPr txBox="1">
            <a:spLocks/>
          </p:cNvSpPr>
          <p:nvPr/>
        </p:nvSpPr>
        <p:spPr>
          <a:xfrm>
            <a:off x="238049" y="6452558"/>
            <a:ext cx="3929860" cy="2870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0" name="2 Marcador de texto"/>
          <p:cNvSpPr>
            <a:spLocks noGrp="1"/>
          </p:cNvSpPr>
          <p:nvPr>
            <p:ph type="body" sz="half" idx="2"/>
          </p:nvPr>
        </p:nvSpPr>
        <p:spPr>
          <a:xfrm>
            <a:off x="900833" y="1099869"/>
            <a:ext cx="7326545" cy="401128"/>
          </a:xfrm>
        </p:spPr>
        <p:txBody>
          <a:bodyPr>
            <a:normAutofit fontScale="92500" lnSpcReduction="10000"/>
          </a:bodyPr>
          <a:lstStyle/>
          <a:p>
            <a:r>
              <a:rPr lang="es-CO" sz="1200" dirty="0" smtClean="0">
                <a:latin typeface="Century Gothic" pitchFamily="34" charset="0"/>
              </a:rPr>
              <a:t>Las circulaciones interiores son limpias y permiten el recorrido a cada una de las dependencias del C.D.I al igual que las zonas exteriores del proyecto</a:t>
            </a:r>
            <a:endParaRPr lang="es-CO" sz="1200" dirty="0">
              <a:latin typeface="Century Gothic" pitchFamily="34" charset="0"/>
            </a:endParaRPr>
          </a:p>
        </p:txBody>
      </p:sp>
      <p:sp>
        <p:nvSpPr>
          <p:cNvPr id="29" name="28 Flecha arriba"/>
          <p:cNvSpPr/>
          <p:nvPr/>
        </p:nvSpPr>
        <p:spPr>
          <a:xfrm rot="10572343">
            <a:off x="2449869" y="2572028"/>
            <a:ext cx="241605" cy="259396"/>
          </a:xfrm>
          <a:prstGeom prst="upArrow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8568"/>
            <a:ext cx="25050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2 Conector recto de flecha"/>
          <p:cNvCxnSpPr/>
          <p:nvPr/>
        </p:nvCxnSpPr>
        <p:spPr>
          <a:xfrm>
            <a:off x="3635896" y="3284985"/>
            <a:ext cx="1864712" cy="0"/>
          </a:xfrm>
          <a:prstGeom prst="straightConnector1">
            <a:avLst/>
          </a:prstGeom>
          <a:ln w="28575">
            <a:solidFill>
              <a:srgbClr val="FF1A2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755576" y="4005064"/>
            <a:ext cx="4807546" cy="49075"/>
          </a:xfrm>
          <a:prstGeom prst="straightConnector1">
            <a:avLst/>
          </a:prstGeom>
          <a:ln w="28575">
            <a:solidFill>
              <a:srgbClr val="FF1A2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4951562" y="2682815"/>
            <a:ext cx="1362974" cy="3122762"/>
          </a:xfrm>
          <a:prstGeom prst="straightConnector1">
            <a:avLst/>
          </a:prstGeom>
          <a:ln w="28575">
            <a:solidFill>
              <a:srgbClr val="FF1A2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>
            <a:off x="4167909" y="2581149"/>
            <a:ext cx="51758" cy="3123840"/>
          </a:xfrm>
          <a:prstGeom prst="straightConnector1">
            <a:avLst/>
          </a:prstGeom>
          <a:ln w="28575">
            <a:solidFill>
              <a:srgbClr val="FF1A2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>
            <a:off x="2699792" y="2750669"/>
            <a:ext cx="33022" cy="2300017"/>
          </a:xfrm>
          <a:prstGeom prst="straightConnector1">
            <a:avLst/>
          </a:prstGeom>
          <a:ln w="28575">
            <a:solidFill>
              <a:srgbClr val="FF1A2D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07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arcador de número de diapositiva 4"/>
          <p:cNvSpPr txBox="1">
            <a:spLocks/>
          </p:cNvSpPr>
          <p:nvPr/>
        </p:nvSpPr>
        <p:spPr>
          <a:xfrm>
            <a:off x="8192835" y="6452559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14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1" name="Marcador de pie de página 3"/>
          <p:cNvSpPr txBox="1">
            <a:spLocks/>
          </p:cNvSpPr>
          <p:nvPr/>
        </p:nvSpPr>
        <p:spPr>
          <a:xfrm>
            <a:off x="238049" y="6452558"/>
            <a:ext cx="3893702" cy="29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MATERIALES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0" name="CuadroTexto 6"/>
          <p:cNvSpPr txBox="1"/>
          <p:nvPr/>
        </p:nvSpPr>
        <p:spPr>
          <a:xfrm>
            <a:off x="238049" y="1825484"/>
            <a:ext cx="3549635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s-CO" sz="1100" dirty="0" smtClean="0">
                <a:latin typeface="Century Gothic" pitchFamily="34" charset="0"/>
              </a:rPr>
              <a:t>Cubierta tipo sándwich  - termo acústica 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100" dirty="0">
              <a:latin typeface="Century Gothic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100" dirty="0" smtClean="0">
                <a:latin typeface="Century Gothic" pitchFamily="34" charset="0"/>
              </a:rPr>
              <a:t>Piso </a:t>
            </a:r>
            <a:r>
              <a:rPr lang="es-CO" sz="1100" dirty="0">
                <a:latin typeface="Century Gothic" pitchFamily="34" charset="0"/>
              </a:rPr>
              <a:t>en Baldosa de grano </a:t>
            </a:r>
            <a:r>
              <a:rPr lang="es-CO" sz="1100" dirty="0" smtClean="0">
                <a:latin typeface="Century Gothic" pitchFamily="34" charset="0"/>
              </a:rPr>
              <a:t>33x.33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100" dirty="0">
              <a:latin typeface="Century Gothic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100" dirty="0" smtClean="0">
                <a:latin typeface="Century Gothic" pitchFamily="34" charset="0"/>
              </a:rPr>
              <a:t>Fachada colores  </a:t>
            </a:r>
            <a:r>
              <a:rPr lang="es-CO" sz="1100" dirty="0">
                <a:latin typeface="Century Gothic" pitchFamily="34" charset="0"/>
              </a:rPr>
              <a:t>amarillo y </a:t>
            </a:r>
            <a:r>
              <a:rPr lang="es-CO" sz="1100" dirty="0" smtClean="0">
                <a:latin typeface="Century Gothic" pitchFamily="34" charset="0"/>
              </a:rPr>
              <a:t>ocre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100" dirty="0" smtClean="0">
              <a:latin typeface="Century Gothic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CO" sz="1100" dirty="0" smtClean="0">
                <a:latin typeface="Century Gothic" pitchFamily="34" charset="0"/>
              </a:rPr>
              <a:t>Mampostería (Ladrillo gran formato): </a:t>
            </a:r>
            <a:r>
              <a:rPr lang="es-CO" sz="1100" dirty="0">
                <a:latin typeface="Century Gothic" pitchFamily="34" charset="0"/>
              </a:rPr>
              <a:t>Deben ser resistentes, durables, de colores neutros y de mínimo mantenimiento acorde con tipo </a:t>
            </a:r>
            <a:r>
              <a:rPr lang="es-CO" sz="1100" dirty="0" smtClean="0">
                <a:latin typeface="Century Gothic" pitchFamily="34" charset="0"/>
              </a:rPr>
              <a:t>de edificaciones</a:t>
            </a:r>
            <a:r>
              <a:rPr lang="es-CO" sz="1100" dirty="0">
                <a:latin typeface="Century Gothic" pitchFamily="34" charset="0"/>
              </a:rPr>
              <a:t>, se busca el </a:t>
            </a:r>
            <a:r>
              <a:rPr lang="es-CO" sz="1100" dirty="0" smtClean="0">
                <a:latin typeface="Century Gothic" pitchFamily="34" charset="0"/>
              </a:rPr>
              <a:t>mínimo </a:t>
            </a:r>
            <a:r>
              <a:rPr lang="es-CO" sz="1100" dirty="0">
                <a:latin typeface="Century Gothic" pitchFamily="34" charset="0"/>
              </a:rPr>
              <a:t>contraste posible con el entorno, por tal motivo se propone gran parte </a:t>
            </a:r>
            <a:r>
              <a:rPr lang="es-CO" sz="1100" dirty="0" smtClean="0">
                <a:latin typeface="Century Gothic" pitchFamily="34" charset="0"/>
              </a:rPr>
              <a:t>del edificio </a:t>
            </a:r>
            <a:r>
              <a:rPr lang="es-CO" sz="1100" dirty="0">
                <a:latin typeface="Century Gothic" pitchFamily="34" charset="0"/>
              </a:rPr>
              <a:t>en muros de ladrillo café y acabados exteriores con  revoque y pintura  </a:t>
            </a:r>
            <a:r>
              <a:rPr lang="es-CO" sz="1100" dirty="0" smtClean="0">
                <a:latin typeface="Century Gothic" pitchFamily="34" charset="0"/>
              </a:rPr>
              <a:t>acrílica </a:t>
            </a:r>
            <a:r>
              <a:rPr lang="es-CO" sz="1100" dirty="0">
                <a:latin typeface="Century Gothic" pitchFamily="34" charset="0"/>
              </a:rPr>
              <a:t>texturizada , con colores cálidos de la gama de las fachadas del </a:t>
            </a:r>
            <a:r>
              <a:rPr lang="es-CO" sz="1100" dirty="0" smtClean="0">
                <a:latin typeface="Century Gothic" pitchFamily="34" charset="0"/>
              </a:rPr>
              <a:t>entorno.</a:t>
            </a:r>
          </a:p>
          <a:p>
            <a:pPr marL="228600" indent="-228600" algn="just">
              <a:buFont typeface="+mj-lt"/>
              <a:buAutoNum type="arabicPeriod"/>
            </a:pPr>
            <a:endParaRPr lang="es-CO" sz="1100" dirty="0" smtClean="0">
              <a:latin typeface="Century Gothic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s-ES" sz="1100" dirty="0" smtClean="0">
                <a:latin typeface="Century Gothic" pitchFamily="34" charset="0"/>
              </a:rPr>
              <a:t>Quiebra vistas(Aero screen 300).</a:t>
            </a:r>
            <a:endParaRPr lang="es-CO" sz="1100" dirty="0" smtClean="0">
              <a:latin typeface="Century Gothic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es-CO" sz="1100" dirty="0" smtClean="0">
              <a:latin typeface="Century Gothic" pitchFamily="34" charset="0"/>
            </a:endParaRPr>
          </a:p>
          <a:p>
            <a:pPr algn="just"/>
            <a:r>
              <a:rPr lang="es-CO" sz="1100" dirty="0" smtClean="0">
                <a:latin typeface="Century Gothic" pitchFamily="34" charset="0"/>
              </a:rPr>
              <a:t>En </a:t>
            </a:r>
            <a:r>
              <a:rPr lang="es-CO" sz="1100" dirty="0">
                <a:latin typeface="Century Gothic" pitchFamily="34" charset="0"/>
              </a:rPr>
              <a:t>general se buscaron materiales de alta resistencia y bajo mantenimiento</a:t>
            </a:r>
            <a:r>
              <a:rPr lang="es-CO" sz="1100" dirty="0" smtClean="0">
                <a:latin typeface="Century Gothic" pitchFamily="34" charset="0"/>
              </a:rPr>
              <a:t>. </a:t>
            </a:r>
            <a:endParaRPr lang="es-ES" sz="1100" dirty="0">
              <a:latin typeface="Century Gothic" pitchFamily="34" charset="0"/>
            </a:endParaRPr>
          </a:p>
        </p:txBody>
      </p:sp>
      <p:pic>
        <p:nvPicPr>
          <p:cNvPr id="21" name="Imagen 9" descr="amarilla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534" y="3618042"/>
            <a:ext cx="877670" cy="1673907"/>
          </a:xfrm>
          <a:prstGeom prst="rect">
            <a:avLst/>
          </a:prstGeom>
        </p:spPr>
      </p:pic>
      <p:pic>
        <p:nvPicPr>
          <p:cNvPr id="22" name="Imagen 10" descr="pis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534" y="1890706"/>
            <a:ext cx="886718" cy="161056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4" t="21253" r="34245" b="41643"/>
          <a:stretch/>
        </p:blipFill>
        <p:spPr bwMode="auto">
          <a:xfrm>
            <a:off x="4410828" y="2994503"/>
            <a:ext cx="2897976" cy="147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AURBANA14\AppData\Local\Microsoft\Windows\INetCache\IE\57W03MBB\descarg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483" y="1125299"/>
            <a:ext cx="2845818" cy="175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8" r="30937" b="21240"/>
          <a:stretch/>
        </p:blipFill>
        <p:spPr bwMode="auto">
          <a:xfrm>
            <a:off x="4572000" y="4705372"/>
            <a:ext cx="1926566" cy="165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22 CuadroTexto"/>
          <p:cNvSpPr txBox="1"/>
          <p:nvPr/>
        </p:nvSpPr>
        <p:spPr>
          <a:xfrm>
            <a:off x="4177926" y="1693302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1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7509265" y="4945388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3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7509265" y="3247359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2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6553200" y="6102433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5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4131751" y="4116110"/>
            <a:ext cx="264478" cy="253916"/>
          </a:xfrm>
          <a:prstGeom prst="rect">
            <a:avLst/>
          </a:prstGeom>
          <a:solidFill>
            <a:schemeClr val="bg1"/>
          </a:solidFill>
          <a:ln>
            <a:solidFill>
              <a:srgbClr val="CC33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 smtClean="0">
                <a:latin typeface="Century Gothic" pitchFamily="34" charset="0"/>
              </a:rPr>
              <a:t>4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19" name="22 CuadroTexto"/>
          <p:cNvSpPr txBox="1"/>
          <p:nvPr/>
        </p:nvSpPr>
        <p:spPr>
          <a:xfrm>
            <a:off x="4779817" y="4945388"/>
            <a:ext cx="1047267" cy="1030870"/>
          </a:xfrm>
          <a:prstGeom prst="rect">
            <a:avLst/>
          </a:prstGeom>
          <a:noFill/>
          <a:ln>
            <a:solidFill>
              <a:srgbClr val="CC33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endParaRPr lang="es-CO" sz="105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7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arcador de número de diapositiva 4"/>
          <p:cNvSpPr txBox="1">
            <a:spLocks/>
          </p:cNvSpPr>
          <p:nvPr/>
        </p:nvSpPr>
        <p:spPr>
          <a:xfrm>
            <a:off x="8227378" y="6428756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15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1" name="Marcador de pie de página 3"/>
          <p:cNvSpPr txBox="1">
            <a:spLocks/>
          </p:cNvSpPr>
          <p:nvPr/>
        </p:nvSpPr>
        <p:spPr>
          <a:xfrm>
            <a:off x="238049" y="6452559"/>
            <a:ext cx="3964496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5098211" y="412996"/>
            <a:ext cx="3433513" cy="342499"/>
          </a:xfrm>
        </p:spPr>
        <p:txBody>
          <a:bodyPr>
            <a:noAutofit/>
          </a:bodyPr>
          <a:lstStyle/>
          <a:p>
            <a:pPr algn="r"/>
            <a:r>
              <a:rPr lang="es-ES" sz="15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PROPUESTA VEGETACION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5" t="19149" r="51995" b="28841"/>
          <a:stretch/>
        </p:blipFill>
        <p:spPr bwMode="auto">
          <a:xfrm>
            <a:off x="2220297" y="2058127"/>
            <a:ext cx="1376776" cy="180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394" y="3861048"/>
            <a:ext cx="1706563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6"/>
            <a:ext cx="3335337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905" y="4509120"/>
            <a:ext cx="2560637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73" y="2645126"/>
            <a:ext cx="9382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629" y="5280521"/>
            <a:ext cx="9509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uadroTexto 6"/>
          <p:cNvSpPr txBox="1"/>
          <p:nvPr/>
        </p:nvSpPr>
        <p:spPr>
          <a:xfrm>
            <a:off x="634862" y="1017917"/>
            <a:ext cx="789686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100" b="1" dirty="0" smtClean="0">
                <a:latin typeface="Century Gothic" pitchFamily="34" charset="0"/>
              </a:rPr>
              <a:t>ARBORIZACION</a:t>
            </a:r>
          </a:p>
          <a:p>
            <a:pPr algn="just"/>
            <a:endParaRPr lang="es-ES" sz="1100" dirty="0">
              <a:latin typeface="Century Gothic" pitchFamily="34" charset="0"/>
            </a:endParaRPr>
          </a:p>
          <a:p>
            <a:pPr algn="just"/>
            <a:r>
              <a:rPr lang="es-ES" sz="1100" dirty="0" smtClean="0">
                <a:latin typeface="Century Gothic" pitchFamily="34" charset="0"/>
              </a:rPr>
              <a:t>Para el proyecto se proponen arboles tipo aliso y </a:t>
            </a:r>
            <a:r>
              <a:rPr lang="es-ES" sz="1100" dirty="0" err="1" smtClean="0">
                <a:latin typeface="Century Gothic" pitchFamily="34" charset="0"/>
              </a:rPr>
              <a:t>ocobo</a:t>
            </a:r>
            <a:r>
              <a:rPr lang="es-ES" sz="1100" dirty="0" smtClean="0">
                <a:latin typeface="Century Gothic" pitchFamily="34" charset="0"/>
              </a:rPr>
              <a:t>.</a:t>
            </a:r>
          </a:p>
          <a:p>
            <a:pPr algn="just"/>
            <a:r>
              <a:rPr lang="es-ES" sz="1100" dirty="0" smtClean="0">
                <a:latin typeface="Century Gothic" pitchFamily="34" charset="0"/>
              </a:rPr>
              <a:t>Estos fueron ubicados de forma estratégica| en todo el proyecto para proporcionar sombra y crear un ambiente climático agradable y de confort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4202545" y="2274120"/>
            <a:ext cx="30996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Century Gothic" pitchFamily="34" charset="0"/>
              </a:rPr>
              <a:t>Descripción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Este árbol es originario de América y se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encuentra desde el sur de México,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Venezuela, Colombia y Ecuador; se le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conoce con varios nombres además de</a:t>
            </a:r>
          </a:p>
          <a:p>
            <a:pPr algn="just"/>
            <a:r>
              <a:rPr lang="es-CO" sz="1100" dirty="0" err="1">
                <a:latin typeface="Century Gothic" pitchFamily="34" charset="0"/>
              </a:rPr>
              <a:t>Ocobo</a:t>
            </a:r>
            <a:r>
              <a:rPr lang="es-CO" sz="1100" dirty="0">
                <a:latin typeface="Century Gothic" pitchFamily="34" charset="0"/>
              </a:rPr>
              <a:t>, también lo llaman flor </a:t>
            </a:r>
            <a:r>
              <a:rPr lang="es-CO" sz="1100" dirty="0" err="1">
                <a:latin typeface="Century Gothic" pitchFamily="34" charset="0"/>
              </a:rPr>
              <a:t>moraqo</a:t>
            </a:r>
            <a:r>
              <a:rPr lang="es-CO" sz="1100" dirty="0">
                <a:latin typeface="Century Gothic" pitchFamily="34" charset="0"/>
              </a:rPr>
              <a:t>,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guayacán lila, guayacán rosado y roble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morado. Es una especie </a:t>
            </a:r>
            <a:r>
              <a:rPr lang="es-CO" sz="1100" dirty="0" err="1">
                <a:latin typeface="Century Gothic" pitchFamily="34" charset="0"/>
              </a:rPr>
              <a:t>escaducifolia</a:t>
            </a:r>
            <a:r>
              <a:rPr lang="es-CO" sz="1100" dirty="0">
                <a:latin typeface="Century Gothic" pitchFamily="34" charset="0"/>
              </a:rPr>
              <a:t>, es</a:t>
            </a:r>
          </a:p>
          <a:p>
            <a:pPr algn="just"/>
            <a:r>
              <a:rPr lang="es-CO" sz="1100" dirty="0">
                <a:latin typeface="Century Gothic" pitchFamily="34" charset="0"/>
              </a:rPr>
              <a:t>decir, que renueva su </a:t>
            </a:r>
            <a:r>
              <a:rPr lang="es-CO" sz="1100" dirty="0" smtClean="0">
                <a:latin typeface="Century Gothic" pitchFamily="34" charset="0"/>
              </a:rPr>
              <a:t>follaje.</a:t>
            </a:r>
            <a:endParaRPr lang="es-CO" sz="11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50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Marcador de número de diapositiva 4"/>
          <p:cNvSpPr txBox="1">
            <a:spLocks/>
          </p:cNvSpPr>
          <p:nvPr/>
        </p:nvSpPr>
        <p:spPr>
          <a:xfrm>
            <a:off x="8250102" y="6428756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16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5" name="Marcador de pie de página 3"/>
          <p:cNvSpPr txBox="1">
            <a:spLocks/>
          </p:cNvSpPr>
          <p:nvPr/>
        </p:nvSpPr>
        <p:spPr>
          <a:xfrm>
            <a:off x="238048" y="6452559"/>
            <a:ext cx="3906769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6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IMAGEN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5879271" y="4727277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b="1" dirty="0" smtClean="0">
                <a:latin typeface="Century Gothic" pitchFamily="34" charset="0"/>
              </a:rPr>
              <a:t>Vista general del proyecto</a:t>
            </a:r>
            <a:endParaRPr lang="es-CO" sz="1050" b="1" dirty="0">
              <a:latin typeface="Century Gothic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04" y="1586399"/>
            <a:ext cx="7386698" cy="286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38DF745-7D3F-47F4-83A3-874385CFAA6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11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Marcador de número de diapositiva 4"/>
          <p:cNvSpPr txBox="1">
            <a:spLocks/>
          </p:cNvSpPr>
          <p:nvPr/>
        </p:nvSpPr>
        <p:spPr>
          <a:xfrm>
            <a:off x="8227378" y="5954573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17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Marcador de pie de página 3"/>
          <p:cNvSpPr txBox="1">
            <a:spLocks/>
          </p:cNvSpPr>
          <p:nvPr/>
        </p:nvSpPr>
        <p:spPr>
          <a:xfrm>
            <a:off x="238048" y="6452559"/>
            <a:ext cx="3987587" cy="2689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6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IMAGEN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6178735" y="2847719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b="1" dirty="0" smtClean="0">
                <a:latin typeface="Century Gothic" pitchFamily="34" charset="0"/>
              </a:rPr>
              <a:t>Vista fachada principal</a:t>
            </a:r>
            <a:endParaRPr lang="es-CO" sz="1050" b="1" dirty="0">
              <a:latin typeface="Century Gothic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405724" y="5797418"/>
            <a:ext cx="250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50" b="1" dirty="0" smtClean="0">
                <a:latin typeface="Century Gothic" pitchFamily="34" charset="0"/>
              </a:rPr>
              <a:t>Vista superior cubierta</a:t>
            </a:r>
            <a:endParaRPr lang="es-CO" sz="1050" b="1" dirty="0">
              <a:latin typeface="Century Gothic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5" y="900301"/>
            <a:ext cx="7916330" cy="1947418"/>
          </a:xfrm>
          <a:prstGeom prst="rect">
            <a:avLst/>
          </a:prstGeom>
        </p:spPr>
      </p:pic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635" y="3241543"/>
            <a:ext cx="5111750" cy="2555875"/>
          </a:xfrm>
        </p:spPr>
      </p:pic>
    </p:spTree>
    <p:extLst>
      <p:ext uri="{BB962C8B-B14F-4D97-AF65-F5344CB8AC3E}">
        <p14:creationId xmlns:p14="http://schemas.microsoft.com/office/powerpoint/2010/main" val="35874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015" y="3778332"/>
            <a:ext cx="3314362" cy="2228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9" y="2340327"/>
            <a:ext cx="1887197" cy="2040213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8" y="1914511"/>
            <a:ext cx="1910975" cy="2188140"/>
          </a:xfrm>
          <a:prstGeom prst="rect">
            <a:avLst/>
          </a:prstGeom>
        </p:spPr>
      </p:pic>
      <p:sp>
        <p:nvSpPr>
          <p:cNvPr id="11" name="10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8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rgbClr val="BFBFBF">
              <a:alpha val="53000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81299" y="430785"/>
            <a:ext cx="3709360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LOCALIZACION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5050810" y="2352023"/>
            <a:ext cx="3583453" cy="791364"/>
          </a:xfrm>
        </p:spPr>
        <p:txBody>
          <a:bodyPr>
            <a:noAutofit/>
          </a:bodyPr>
          <a:lstStyle/>
          <a:p>
            <a:pPr algn="just"/>
            <a:r>
              <a:rPr lang="es-CO" sz="1000" dirty="0">
                <a:latin typeface="Century Gothic" pitchFamily="34" charset="0"/>
              </a:rPr>
              <a:t>Para la ubicación de este Proyecto se ha dispuesto de un predio </a:t>
            </a:r>
            <a:r>
              <a:rPr lang="es-CO" sz="1000" dirty="0" smtClean="0">
                <a:latin typeface="Century Gothic" pitchFamily="34" charset="0"/>
              </a:rPr>
              <a:t>ubicado en la </a:t>
            </a:r>
            <a:r>
              <a:rPr lang="es-CO" sz="1000" dirty="0">
                <a:latin typeface="Century Gothic" pitchFamily="34" charset="0"/>
              </a:rPr>
              <a:t>parte Urbana del municipio de </a:t>
            </a:r>
            <a:r>
              <a:rPr lang="es-CO" sz="1000" dirty="0" smtClean="0">
                <a:latin typeface="Century Gothic" pitchFamily="34" charset="0"/>
              </a:rPr>
              <a:t>POTOSI Departamento de NARIÑO tiene una forma irregular con una superficie de 3000 m2 </a:t>
            </a:r>
          </a:p>
          <a:p>
            <a:pPr algn="just"/>
            <a:endParaRPr lang="es-CO" sz="1000" dirty="0">
              <a:latin typeface="Century Gothic" pitchFamily="34" charset="0"/>
            </a:endParaRPr>
          </a:p>
          <a:p>
            <a:pPr algn="just"/>
            <a:endParaRPr lang="es-CO" sz="1000" dirty="0" smtClean="0">
              <a:latin typeface="Century Gothic" pitchFamily="34" charset="0"/>
            </a:endParaRPr>
          </a:p>
          <a:p>
            <a:pPr algn="just"/>
            <a:endParaRPr lang="es-CO" sz="1000" dirty="0">
              <a:latin typeface="Century Gothic" pitchFamily="34" charset="0"/>
            </a:endParaRPr>
          </a:p>
          <a:p>
            <a:pPr algn="just"/>
            <a:endParaRPr lang="es-CO" sz="1000" dirty="0" smtClean="0">
              <a:latin typeface="Century Gothic" pitchFamily="34" charset="0"/>
            </a:endParaRPr>
          </a:p>
          <a:p>
            <a:pPr algn="just"/>
            <a:endParaRPr lang="es-CO" sz="1000" dirty="0">
              <a:latin typeface="Century Gothic" pitchFamily="34" charset="0"/>
            </a:endParaRPr>
          </a:p>
          <a:p>
            <a:pPr algn="just"/>
            <a:endParaRPr lang="es-CO" sz="1000" b="0" dirty="0">
              <a:latin typeface="Century Gothic" pitchFamily="34" charset="0"/>
            </a:endParaRPr>
          </a:p>
        </p:txBody>
      </p:sp>
      <p:sp>
        <p:nvSpPr>
          <p:cNvPr id="10" name="Marcador de número de diapositiva 4"/>
          <p:cNvSpPr txBox="1">
            <a:spLocks/>
          </p:cNvSpPr>
          <p:nvPr/>
        </p:nvSpPr>
        <p:spPr>
          <a:xfrm>
            <a:off x="8227377" y="6457090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2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238049" y="6452559"/>
            <a:ext cx="4599496" cy="272246"/>
          </a:xfrm>
        </p:spPr>
        <p:txBody>
          <a:bodyPr/>
          <a:lstStyle/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5" name="2 Marcador de texto"/>
          <p:cNvSpPr txBox="1">
            <a:spLocks/>
          </p:cNvSpPr>
          <p:nvPr/>
        </p:nvSpPr>
        <p:spPr>
          <a:xfrm>
            <a:off x="474451" y="1023502"/>
            <a:ext cx="8055071" cy="719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000" b="1" dirty="0" smtClean="0">
                <a:latin typeface="Century Gothic" pitchFamily="34" charset="0"/>
              </a:rPr>
              <a:t>UBICACI</a:t>
            </a:r>
            <a:r>
              <a:rPr lang="is-IS" sz="1000" b="1" dirty="0" smtClean="0">
                <a:latin typeface="Century Gothic" pitchFamily="34" charset="0"/>
              </a:rPr>
              <a:t>Ó</a:t>
            </a:r>
            <a:r>
              <a:rPr lang="es-CO" sz="1000" b="1" dirty="0" smtClean="0">
                <a:latin typeface="Century Gothic" pitchFamily="34" charset="0"/>
              </a:rPr>
              <a:t>N GEOGRAFICA</a:t>
            </a:r>
          </a:p>
          <a:p>
            <a:pPr algn="just"/>
            <a:r>
              <a:rPr lang="es-CO" sz="1000" dirty="0" smtClean="0">
                <a:latin typeface="Century Gothic" pitchFamily="34" charset="0"/>
              </a:rPr>
              <a:t>Se encuentra ubicado en el departamento de Nariño, en el suroeste del país. Dista de la capital departamental san juan de pasto 140 km</a:t>
            </a:r>
            <a:endParaRPr lang="es-CO" sz="1000" dirty="0">
              <a:latin typeface="Century Gothic" pitchFamily="34" charset="0"/>
            </a:endParaRPr>
          </a:p>
        </p:txBody>
      </p:sp>
      <p:sp>
        <p:nvSpPr>
          <p:cNvPr id="16" name="2 Marcador de texto"/>
          <p:cNvSpPr txBox="1">
            <a:spLocks/>
          </p:cNvSpPr>
          <p:nvPr/>
        </p:nvSpPr>
        <p:spPr>
          <a:xfrm>
            <a:off x="1054640" y="5141336"/>
            <a:ext cx="2761369" cy="925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buFont typeface="Arial"/>
              <a:buChar char="•"/>
            </a:pPr>
            <a:r>
              <a:rPr lang="es-CO" sz="1000" dirty="0" smtClean="0">
                <a:latin typeface="Century Gothic" pitchFamily="34" charset="0"/>
              </a:rPr>
              <a:t>Fundación </a:t>
            </a:r>
            <a:r>
              <a:rPr lang="es-CO" sz="1000" dirty="0">
                <a:latin typeface="Century Gothic" pitchFamily="34" charset="0"/>
              </a:rPr>
              <a:t>9</a:t>
            </a:r>
            <a:r>
              <a:rPr lang="es-CO" sz="1000" dirty="0" smtClean="0">
                <a:latin typeface="Century Gothic" pitchFamily="34" charset="0"/>
              </a:rPr>
              <a:t> de </a:t>
            </a:r>
            <a:r>
              <a:rPr lang="es-CO" sz="1000" dirty="0">
                <a:latin typeface="Century Gothic" pitchFamily="34" charset="0"/>
              </a:rPr>
              <a:t> </a:t>
            </a:r>
            <a:r>
              <a:rPr lang="es-CO" sz="1000" dirty="0" smtClean="0">
                <a:latin typeface="Century Gothic" pitchFamily="34" charset="0"/>
              </a:rPr>
              <a:t>Mayo  de 1903</a:t>
            </a:r>
          </a:p>
          <a:p>
            <a:pPr marL="171450" indent="-171450" algn="just">
              <a:buFont typeface="Arial"/>
              <a:buChar char="•"/>
            </a:pPr>
            <a:r>
              <a:rPr lang="es-CO" sz="1000" dirty="0" smtClean="0">
                <a:latin typeface="Century Gothic" pitchFamily="34" charset="0"/>
              </a:rPr>
              <a:t>Distancia 140 km a san juan de pasto</a:t>
            </a:r>
          </a:p>
          <a:p>
            <a:pPr marL="171450" indent="-171450" algn="just">
              <a:buFont typeface="Arial"/>
              <a:buChar char="•"/>
            </a:pPr>
            <a:r>
              <a:rPr lang="es-CO" sz="1000" dirty="0" smtClean="0">
                <a:latin typeface="Century Gothic" pitchFamily="34" charset="0"/>
              </a:rPr>
              <a:t>Densidad 32,85 hab/km2</a:t>
            </a:r>
          </a:p>
          <a:p>
            <a:pPr marL="171450" indent="-171450" algn="just">
              <a:buFont typeface="Arial"/>
              <a:buChar char="•"/>
            </a:pPr>
            <a:r>
              <a:rPr lang="es-CO" sz="1000" dirty="0" smtClean="0">
                <a:latin typeface="Century Gothic" pitchFamily="34" charset="0"/>
              </a:rPr>
              <a:t>Altitud 2,796 msnm</a:t>
            </a:r>
          </a:p>
          <a:p>
            <a:pPr marL="171450" indent="-171450" algn="just">
              <a:buFont typeface="Arial"/>
              <a:buChar char="•"/>
            </a:pPr>
            <a:r>
              <a:rPr lang="es-CO" sz="1000" dirty="0" smtClean="0">
                <a:latin typeface="Century Gothic" pitchFamily="34" charset="0"/>
              </a:rPr>
              <a:t>Superficie </a:t>
            </a:r>
            <a:r>
              <a:rPr lang="es-CO" sz="1000" dirty="0">
                <a:latin typeface="Century Gothic" pitchFamily="34" charset="0"/>
              </a:rPr>
              <a:t> </a:t>
            </a:r>
            <a:r>
              <a:rPr lang="es-CO" sz="1000" dirty="0" smtClean="0">
                <a:latin typeface="Century Gothic" pitchFamily="34" charset="0"/>
              </a:rPr>
              <a:t>397 km2</a:t>
            </a:r>
          </a:p>
          <a:p>
            <a:pPr marL="171450" indent="-171450" algn="just">
              <a:buFont typeface="Arial"/>
              <a:buChar char="•"/>
            </a:pPr>
            <a:endParaRPr lang="es-CO" sz="1000" dirty="0" smtClean="0">
              <a:latin typeface="Century Gothic" pitchFamily="34" charset="0"/>
            </a:endParaRPr>
          </a:p>
          <a:p>
            <a:pPr algn="just"/>
            <a:endParaRPr lang="es-CO" sz="1000" dirty="0" smtClean="0">
              <a:latin typeface="Century Gothic" pitchFamily="34" charset="0"/>
            </a:endParaRPr>
          </a:p>
          <a:p>
            <a:pPr algn="just"/>
            <a:endParaRPr lang="es-CO" sz="1000" dirty="0">
              <a:latin typeface="Century Gothic" pitchFamily="34" charset="0"/>
            </a:endParaRPr>
          </a:p>
        </p:txBody>
      </p:sp>
      <p:sp>
        <p:nvSpPr>
          <p:cNvPr id="21" name="Flecha curvada hacia abajo 20"/>
          <p:cNvSpPr/>
          <p:nvPr/>
        </p:nvSpPr>
        <p:spPr>
          <a:xfrm rot="1443980">
            <a:off x="3829989" y="3677293"/>
            <a:ext cx="3451080" cy="804200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2" name="Flecha curvada hacia abajo 21"/>
          <p:cNvSpPr/>
          <p:nvPr/>
        </p:nvSpPr>
        <p:spPr>
          <a:xfrm rot="1260361">
            <a:off x="1803748" y="3086494"/>
            <a:ext cx="1985818" cy="515687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8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22507" y="430776"/>
            <a:ext cx="3709360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ESQUEMA DE BURBUJAS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474453" y="1045211"/>
            <a:ext cx="3658820" cy="2961062"/>
          </a:xfrm>
        </p:spPr>
        <p:txBody>
          <a:bodyPr>
            <a:normAutofit fontScale="92500"/>
          </a:bodyPr>
          <a:lstStyle/>
          <a:p>
            <a:pPr algn="just">
              <a:spcBef>
                <a:spcPts val="600"/>
              </a:spcBef>
            </a:pPr>
            <a:r>
              <a:rPr lang="es-ES" sz="1200" b="0" dirty="0" smtClean="0">
                <a:latin typeface="Century Gothic" pitchFamily="34" charset="0"/>
              </a:rPr>
              <a:t>La estructura programática del proyecto responde a los estándares y parámetros de área establecidos por el ICBF, </a:t>
            </a:r>
            <a:r>
              <a:rPr lang="es-ES" sz="1200" dirty="0" smtClean="0">
                <a:latin typeface="Century Gothic" pitchFamily="34" charset="0"/>
              </a:rPr>
              <a:t>con una capacidad</a:t>
            </a:r>
            <a:r>
              <a:rPr lang="es-ES" sz="1200" b="0" dirty="0" smtClean="0">
                <a:latin typeface="Century Gothic" pitchFamily="34" charset="0"/>
              </a:rPr>
              <a:t> de </a:t>
            </a:r>
            <a:r>
              <a:rPr lang="es-ES" sz="1200" dirty="0" smtClean="0">
                <a:latin typeface="Century Gothic" pitchFamily="34" charset="0"/>
              </a:rPr>
              <a:t>160</a:t>
            </a:r>
            <a:r>
              <a:rPr lang="es-ES" sz="1200" b="0" dirty="0" smtClean="0">
                <a:latin typeface="Century Gothic" pitchFamily="34" charset="0"/>
              </a:rPr>
              <a:t> niños.  </a:t>
            </a:r>
          </a:p>
          <a:p>
            <a:pPr algn="just">
              <a:spcBef>
                <a:spcPts val="600"/>
              </a:spcBef>
            </a:pPr>
            <a:r>
              <a:rPr lang="es-ES" sz="1200" b="0" dirty="0" smtClean="0">
                <a:latin typeface="Century Gothic" pitchFamily="34" charset="0"/>
              </a:rPr>
              <a:t>La descripción de ambientes de dichos estándares se constituyen en el punto de partida para el desarrollo del </a:t>
            </a:r>
            <a:r>
              <a:rPr lang="es-ES" sz="1200" b="0" dirty="0" err="1" smtClean="0">
                <a:latin typeface="Century Gothic" pitchFamily="34" charset="0"/>
              </a:rPr>
              <a:t>flujograma</a:t>
            </a:r>
            <a:r>
              <a:rPr lang="es-ES" sz="1200" b="0" dirty="0" smtClean="0">
                <a:latin typeface="Century Gothic" pitchFamily="34" charset="0"/>
              </a:rPr>
              <a:t> o esquema de burbuja de las zonas educativas, administrativa, servicios </a:t>
            </a:r>
            <a:r>
              <a:rPr lang="es-ES" sz="1200" dirty="0" smtClean="0">
                <a:latin typeface="Century Gothic" pitchFamily="34" charset="0"/>
              </a:rPr>
              <a:t>de apoyo</a:t>
            </a:r>
            <a:r>
              <a:rPr lang="es-ES" sz="1200" b="0" dirty="0" smtClean="0">
                <a:latin typeface="Century Gothic" pitchFamily="34" charset="0"/>
              </a:rPr>
              <a:t> y zonas exteriores, los cuales se observan en el grafico guardando una lógica en función a  a las actividades necesarias que se desarrollan en esta infraestructura de atención a la primera infancia.</a:t>
            </a:r>
          </a:p>
          <a:p>
            <a:pPr algn="just">
              <a:spcBef>
                <a:spcPts val="600"/>
              </a:spcBef>
            </a:pPr>
            <a:r>
              <a:rPr lang="es-ES" sz="1200" dirty="0" smtClean="0">
                <a:latin typeface="Century Gothic" pitchFamily="34" charset="0"/>
              </a:rPr>
              <a:t>En el diagrama adjunto se muestra la espacialidad por colores donde se determina su uso especifico.</a:t>
            </a:r>
          </a:p>
          <a:p>
            <a:pPr algn="just">
              <a:spcBef>
                <a:spcPts val="600"/>
              </a:spcBef>
            </a:pPr>
            <a:endParaRPr lang="es-ES" sz="1200" dirty="0">
              <a:latin typeface="Century Gothic" pitchFamily="34" charset="0"/>
            </a:endParaRPr>
          </a:p>
          <a:p>
            <a:pPr algn="just">
              <a:spcBef>
                <a:spcPts val="600"/>
              </a:spcBef>
            </a:pPr>
            <a:endParaRPr lang="es-CO" dirty="0"/>
          </a:p>
        </p:txBody>
      </p:sp>
      <p:sp>
        <p:nvSpPr>
          <p:cNvPr id="10" name="Marcador de número de diapositiva 4"/>
          <p:cNvSpPr txBox="1">
            <a:spLocks/>
          </p:cNvSpPr>
          <p:nvPr/>
        </p:nvSpPr>
        <p:spPr>
          <a:xfrm>
            <a:off x="8227378" y="6428756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3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238049" y="6452559"/>
            <a:ext cx="4345496" cy="272246"/>
          </a:xfrm>
        </p:spPr>
        <p:txBody>
          <a:bodyPr/>
          <a:lstStyle/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539108" y="3890818"/>
            <a:ext cx="242454" cy="23090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/>
          <p:cNvSpPr/>
          <p:nvPr/>
        </p:nvSpPr>
        <p:spPr>
          <a:xfrm>
            <a:off x="522944" y="4318000"/>
            <a:ext cx="242454" cy="230909"/>
          </a:xfrm>
          <a:prstGeom prst="ellips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/>
        </p:nvSpPr>
        <p:spPr>
          <a:xfrm>
            <a:off x="539108" y="4634346"/>
            <a:ext cx="242454" cy="23090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Elipse 15"/>
          <p:cNvSpPr/>
          <p:nvPr/>
        </p:nvSpPr>
        <p:spPr>
          <a:xfrm>
            <a:off x="522944" y="5009333"/>
            <a:ext cx="242454" cy="23090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/>
          <p:cNvSpPr/>
          <p:nvPr/>
        </p:nvSpPr>
        <p:spPr>
          <a:xfrm>
            <a:off x="522944" y="5691909"/>
            <a:ext cx="242454" cy="23090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/>
          <p:cNvSpPr/>
          <p:nvPr/>
        </p:nvSpPr>
        <p:spPr>
          <a:xfrm>
            <a:off x="539108" y="5355696"/>
            <a:ext cx="242454" cy="23090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 Marcador de texto"/>
          <p:cNvSpPr txBox="1">
            <a:spLocks/>
          </p:cNvSpPr>
          <p:nvPr/>
        </p:nvSpPr>
        <p:spPr>
          <a:xfrm>
            <a:off x="913180" y="4199432"/>
            <a:ext cx="3520274" cy="23402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</a:pPr>
            <a:endParaRPr lang="es-CO" dirty="0"/>
          </a:p>
        </p:txBody>
      </p:sp>
      <p:sp>
        <p:nvSpPr>
          <p:cNvPr id="22" name="2 Marcador de texto"/>
          <p:cNvSpPr txBox="1">
            <a:spLocks/>
          </p:cNvSpPr>
          <p:nvPr/>
        </p:nvSpPr>
        <p:spPr>
          <a:xfrm>
            <a:off x="834432" y="3879102"/>
            <a:ext cx="1999923" cy="213394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00" dirty="0" smtClean="0">
                <a:latin typeface="Century Gothic" pitchFamily="34" charset="0"/>
              </a:rPr>
              <a:t>Zona pedagógica de 24 a 36 meses   </a:t>
            </a:r>
          </a:p>
          <a:p>
            <a:endParaRPr lang="es-CO" sz="1000" dirty="0" smtClean="0">
              <a:latin typeface="Century Gothic" pitchFamily="34" charset="0"/>
            </a:endParaRPr>
          </a:p>
          <a:p>
            <a:r>
              <a:rPr lang="es-CO" sz="1000" dirty="0" smtClean="0">
                <a:latin typeface="Century Gothic" pitchFamily="34" charset="0"/>
              </a:rPr>
              <a:t>Zona de alimentación  </a:t>
            </a:r>
          </a:p>
          <a:p>
            <a:endParaRPr lang="es-CO" sz="1000" dirty="0" smtClean="0">
              <a:latin typeface="Century Gothic" pitchFamily="34" charset="0"/>
            </a:endParaRPr>
          </a:p>
          <a:p>
            <a:r>
              <a:rPr lang="es-CO" sz="1000" dirty="0" smtClean="0">
                <a:latin typeface="Century Gothic" pitchFamily="34" charset="0"/>
              </a:rPr>
              <a:t>Zona de servicios</a:t>
            </a:r>
          </a:p>
          <a:p>
            <a:endParaRPr lang="es-CO" sz="1000" dirty="0" smtClean="0">
              <a:latin typeface="Century Gothic" pitchFamily="34" charset="0"/>
            </a:endParaRPr>
          </a:p>
          <a:p>
            <a:r>
              <a:rPr lang="es-CO" sz="1000" dirty="0" smtClean="0">
                <a:latin typeface="Century Gothic" pitchFamily="34" charset="0"/>
              </a:rPr>
              <a:t>Zona pedagógica de 3 a  23 meses</a:t>
            </a:r>
          </a:p>
          <a:p>
            <a:endParaRPr lang="es-CO" sz="1000" dirty="0" smtClean="0">
              <a:latin typeface="Century Gothic" pitchFamily="34" charset="0"/>
            </a:endParaRPr>
          </a:p>
          <a:p>
            <a:r>
              <a:rPr lang="es-CO" sz="1000" dirty="0" smtClean="0">
                <a:latin typeface="Century Gothic" pitchFamily="34" charset="0"/>
              </a:rPr>
              <a:t>Zona pedagógica de 37 a 60 meses</a:t>
            </a:r>
          </a:p>
          <a:p>
            <a:endParaRPr lang="es-CO" sz="1000" dirty="0" smtClean="0">
              <a:latin typeface="Century Gothic" pitchFamily="34" charset="0"/>
            </a:endParaRPr>
          </a:p>
          <a:p>
            <a:r>
              <a:rPr lang="es-CO" sz="1000" dirty="0" smtClean="0">
                <a:latin typeface="Century Gothic" pitchFamily="34" charset="0"/>
              </a:rPr>
              <a:t>Zona administrativa</a:t>
            </a:r>
            <a:endParaRPr lang="es-CO" sz="1000" dirty="0">
              <a:latin typeface="Century Gothic" pitchFamily="34" charset="0"/>
            </a:endParaRPr>
          </a:p>
        </p:txBody>
      </p:sp>
      <p:pic>
        <p:nvPicPr>
          <p:cNvPr id="1026" name="Picture 2" descr="C:\Users\ALEVILDEATH\Desktop\1.jpg"/>
          <p:cNvPicPr>
            <a:picLocks noChangeAspect="1" noChangeArrowheads="1"/>
          </p:cNvPicPr>
          <p:nvPr/>
        </p:nvPicPr>
        <p:blipFill>
          <a:blip r:embed="rId3" cstate="print"/>
          <a:srcRect l="6688" t="6192" r="3538" b="6192"/>
          <a:stretch>
            <a:fillRect/>
          </a:stretch>
        </p:blipFill>
        <p:spPr bwMode="auto">
          <a:xfrm>
            <a:off x="4265966" y="2204864"/>
            <a:ext cx="4770530" cy="3012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802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3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7065034" y="430776"/>
            <a:ext cx="1380226" cy="34249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15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AREAS</a:t>
            </a:r>
            <a:endParaRPr lang="es-ES" sz="15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pie de página 3"/>
          <p:cNvSpPr txBox="1">
            <a:spLocks/>
          </p:cNvSpPr>
          <p:nvPr/>
        </p:nvSpPr>
        <p:spPr>
          <a:xfrm>
            <a:off x="238049" y="6452559"/>
            <a:ext cx="4137678" cy="312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Marcador de número de diapositiva 4"/>
          <p:cNvSpPr txBox="1">
            <a:spLocks/>
          </p:cNvSpPr>
          <p:nvPr/>
        </p:nvSpPr>
        <p:spPr>
          <a:xfrm>
            <a:off x="8378450" y="6468636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4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02024"/>
            <a:ext cx="6696743" cy="584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Rectángulo"/>
          <p:cNvSpPr/>
          <p:nvPr/>
        </p:nvSpPr>
        <p:spPr>
          <a:xfrm>
            <a:off x="0" y="6440944"/>
            <a:ext cx="9144000" cy="41406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13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Marcador de número de diapositiva 4"/>
          <p:cNvSpPr txBox="1">
            <a:spLocks/>
          </p:cNvSpPr>
          <p:nvPr/>
        </p:nvSpPr>
        <p:spPr>
          <a:xfrm>
            <a:off x="8236356" y="6452559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5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7" name="Marcador de pie de página 3"/>
          <p:cNvSpPr txBox="1">
            <a:spLocks/>
          </p:cNvSpPr>
          <p:nvPr/>
        </p:nvSpPr>
        <p:spPr>
          <a:xfrm>
            <a:off x="238049" y="6452558"/>
            <a:ext cx="4183860" cy="296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4" name="Título 1"/>
          <p:cNvSpPr txBox="1">
            <a:spLocks/>
          </p:cNvSpPr>
          <p:nvPr/>
        </p:nvSpPr>
        <p:spPr>
          <a:xfrm>
            <a:off x="4572000" y="430776"/>
            <a:ext cx="3886237" cy="3424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15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ZONIFICACION</a:t>
            </a:r>
            <a:endParaRPr lang="es-ES" sz="15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2882" t="27360" r="28416" b="25391"/>
          <a:stretch/>
        </p:blipFill>
        <p:spPr>
          <a:xfrm>
            <a:off x="846480" y="1435100"/>
            <a:ext cx="7516398" cy="409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"/>
          <p:cNvSpPr/>
          <p:nvPr/>
        </p:nvSpPr>
        <p:spPr>
          <a:xfrm>
            <a:off x="18509" y="6440071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Marcador de número de diapositiva 4"/>
          <p:cNvSpPr txBox="1">
            <a:spLocks/>
          </p:cNvSpPr>
          <p:nvPr/>
        </p:nvSpPr>
        <p:spPr>
          <a:xfrm>
            <a:off x="8227378" y="6452559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6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5" name="Marcador de pie de página 3"/>
          <p:cNvSpPr txBox="1">
            <a:spLocks/>
          </p:cNvSpPr>
          <p:nvPr/>
        </p:nvSpPr>
        <p:spPr>
          <a:xfrm>
            <a:off x="238048" y="6452559"/>
            <a:ext cx="4333951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9" name="Marcador de texto 33"/>
          <p:cNvSpPr>
            <a:spLocks noGrp="1"/>
          </p:cNvSpPr>
          <p:nvPr>
            <p:ph type="body" sz="half" idx="2"/>
          </p:nvPr>
        </p:nvSpPr>
        <p:spPr>
          <a:xfrm>
            <a:off x="407143" y="1046721"/>
            <a:ext cx="8272732" cy="2369340"/>
          </a:xfrm>
          <a:ln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s-CO" sz="1600" b="1" dirty="0" smtClean="0">
                <a:latin typeface="Century Gothic" pitchFamily="34" charset="0"/>
              </a:rPr>
              <a:t>CONCEPTO ARQUITECTONICO</a:t>
            </a:r>
          </a:p>
          <a:p>
            <a:pPr marL="0" indent="0" algn="just">
              <a:buNone/>
            </a:pPr>
            <a:r>
              <a:rPr lang="es-CO" sz="1600" dirty="0">
                <a:latin typeface="Century Gothic" pitchFamily="34" charset="0"/>
              </a:rPr>
              <a:t>Formalmente el edificio del </a:t>
            </a:r>
            <a:r>
              <a:rPr lang="es-CO" sz="1600" dirty="0" smtClean="0">
                <a:latin typeface="Century Gothic" pitchFamily="34" charset="0"/>
              </a:rPr>
              <a:t>Centro </a:t>
            </a:r>
            <a:r>
              <a:rPr lang="es-CO" sz="1600" dirty="0">
                <a:latin typeface="Century Gothic" pitchFamily="34" charset="0"/>
              </a:rPr>
              <a:t>de Desarrollo Infantil consta de una planta, se proyecta como una </a:t>
            </a:r>
            <a:r>
              <a:rPr lang="es-CO" sz="1600" dirty="0" smtClean="0">
                <a:latin typeface="Century Gothic" pitchFamily="34" charset="0"/>
              </a:rPr>
              <a:t>agrupación de </a:t>
            </a:r>
            <a:r>
              <a:rPr lang="es-CO" sz="1600" dirty="0">
                <a:latin typeface="Century Gothic" pitchFamily="34" charset="0"/>
              </a:rPr>
              <a:t>volúmenes organizados en torno a un patio interior, diferenciando claramente los distintos </a:t>
            </a:r>
            <a:r>
              <a:rPr lang="es-CO" sz="1600" dirty="0" smtClean="0">
                <a:latin typeface="Century Gothic" pitchFamily="34" charset="0"/>
              </a:rPr>
              <a:t>bloques que conforman el proyecto. </a:t>
            </a:r>
          </a:p>
          <a:p>
            <a:pPr marL="0" indent="0" algn="just">
              <a:buNone/>
            </a:pPr>
            <a:endParaRPr lang="es-CO" sz="1600" dirty="0" smtClean="0">
              <a:latin typeface="Century Gothic" pitchFamily="34" charset="0"/>
            </a:endParaRPr>
          </a:p>
          <a:p>
            <a:pPr marL="0" indent="0" algn="just">
              <a:buNone/>
            </a:pPr>
            <a:r>
              <a:rPr lang="es-CO" sz="1600" dirty="0" smtClean="0">
                <a:latin typeface="Century Gothic" pitchFamily="34" charset="0"/>
              </a:rPr>
              <a:t>Estos </a:t>
            </a:r>
            <a:r>
              <a:rPr lang="es-CO" sz="1600" dirty="0">
                <a:latin typeface="Century Gothic" pitchFamily="34" charset="0"/>
              </a:rPr>
              <a:t>volúmenes se ordenan compositivamente, de forma que su disposición permita las circulaciones y la relación entre los diferentes espacios dentro del edificio. </a:t>
            </a:r>
            <a:endParaRPr lang="es-CO" sz="1600" dirty="0" smtClean="0">
              <a:latin typeface="Century Gothic" pitchFamily="34" charset="0"/>
            </a:endParaRPr>
          </a:p>
          <a:p>
            <a:pPr marL="0" indent="0" algn="just">
              <a:buNone/>
            </a:pPr>
            <a:endParaRPr lang="es-CO" sz="1600" dirty="0">
              <a:latin typeface="Century Gothic" pitchFamily="34" charset="0"/>
            </a:endParaRPr>
          </a:p>
          <a:p>
            <a:pPr marL="0" indent="0" algn="just">
              <a:buNone/>
            </a:pPr>
            <a:r>
              <a:rPr lang="es-CO" sz="1600" dirty="0" smtClean="0">
                <a:latin typeface="Century Gothic" pitchFamily="34" charset="0"/>
              </a:rPr>
              <a:t>El </a:t>
            </a:r>
            <a:r>
              <a:rPr lang="es-CO" sz="1600" dirty="0">
                <a:latin typeface="Century Gothic" pitchFamily="34" charset="0"/>
              </a:rPr>
              <a:t>patio posibilita la iluminación y ventilación de las diferentes áreas, a la vez que permiten la visualización y potenciación de las distintas zonas interiores.   </a:t>
            </a:r>
            <a:endParaRPr lang="es-CO" sz="1600" dirty="0" smtClean="0">
              <a:latin typeface="Century Gothic" pitchFamily="34" charset="0"/>
            </a:endParaRPr>
          </a:p>
          <a:p>
            <a:pPr marL="0" indent="0" algn="just">
              <a:buNone/>
            </a:pPr>
            <a:endParaRPr lang="es-CO" sz="1600" dirty="0">
              <a:latin typeface="Century Gothic" pitchFamily="34" charset="0"/>
            </a:endParaRPr>
          </a:p>
          <a:p>
            <a:pPr marL="0" indent="0" algn="just">
              <a:buNone/>
            </a:pPr>
            <a:r>
              <a:rPr lang="es-CO" sz="1600" dirty="0">
                <a:latin typeface="Century Gothic" pitchFamily="34" charset="0"/>
              </a:rPr>
              <a:t> El volumen obtenido con la solución proyectada intenta destacar las diferentes zonas interiores que se corresponden con distintas áreas de uso, </a:t>
            </a:r>
            <a:r>
              <a:rPr lang="es-CO" sz="1600" dirty="0" smtClean="0">
                <a:latin typeface="Century Gothic" pitchFamily="34" charset="0"/>
              </a:rPr>
              <a:t>donde la proyección arquitectónica  busco definir caracterizaciones físicas del proyecto consolidado para el desarrollo del mismo.</a:t>
            </a:r>
          </a:p>
          <a:p>
            <a:pPr marL="0" indent="0" algn="just">
              <a:buNone/>
            </a:pPr>
            <a:endParaRPr lang="es-CO" sz="1600" dirty="0">
              <a:latin typeface="Century Gothic" pitchFamily="34" charset="0"/>
            </a:endParaRPr>
          </a:p>
          <a:p>
            <a:pPr marL="0" indent="0" algn="just">
              <a:buNone/>
            </a:pPr>
            <a:endParaRPr lang="es-CO" sz="1600" dirty="0">
              <a:latin typeface="Century Gothic" pitchFamily="34" charset="0"/>
            </a:endParaRPr>
          </a:p>
        </p:txBody>
      </p:sp>
      <p:sp>
        <p:nvSpPr>
          <p:cNvPr id="22" name="Marcador de texto 6"/>
          <p:cNvSpPr txBox="1">
            <a:spLocks/>
          </p:cNvSpPr>
          <p:nvPr/>
        </p:nvSpPr>
        <p:spPr>
          <a:xfrm>
            <a:off x="5504614" y="3717032"/>
            <a:ext cx="3171842" cy="257494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es-ES" sz="1100" dirty="0"/>
          </a:p>
        </p:txBody>
      </p:sp>
      <p:sp>
        <p:nvSpPr>
          <p:cNvPr id="38" name="Título 1"/>
          <p:cNvSpPr>
            <a:spLocks noGrp="1"/>
          </p:cNvSpPr>
          <p:nvPr>
            <p:ph type="title"/>
          </p:nvPr>
        </p:nvSpPr>
        <p:spPr>
          <a:xfrm>
            <a:off x="4572000" y="430776"/>
            <a:ext cx="3886237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CRITERIO DE IMPLANTACION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9" name="AutoShape 167"/>
          <p:cNvSpPr>
            <a:spLocks noChangeArrowheads="1"/>
          </p:cNvSpPr>
          <p:nvPr/>
        </p:nvSpPr>
        <p:spPr bwMode="auto">
          <a:xfrm>
            <a:off x="410137" y="5695334"/>
            <a:ext cx="633534" cy="596644"/>
          </a:xfrm>
          <a:prstGeom prst="sun">
            <a:avLst>
              <a:gd name="adj" fmla="val 25000"/>
            </a:avLst>
          </a:prstGeom>
          <a:solidFill>
            <a:srgbClr val="FF66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O" sz="1000" dirty="0"/>
              <a:t>6pm</a:t>
            </a:r>
            <a:endParaRPr lang="es-ES" sz="1000" dirty="0"/>
          </a:p>
        </p:txBody>
      </p:sp>
      <p:sp>
        <p:nvSpPr>
          <p:cNvPr id="40" name="AutoShape 168"/>
          <p:cNvSpPr>
            <a:spLocks noChangeArrowheads="1"/>
          </p:cNvSpPr>
          <p:nvPr/>
        </p:nvSpPr>
        <p:spPr bwMode="auto">
          <a:xfrm>
            <a:off x="1619672" y="3247286"/>
            <a:ext cx="633534" cy="596644"/>
          </a:xfrm>
          <a:prstGeom prst="sun">
            <a:avLst>
              <a:gd name="adj" fmla="val 25000"/>
            </a:avLst>
          </a:prstGeom>
          <a:solidFill>
            <a:srgbClr val="FFCC66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O" sz="1000" dirty="0"/>
              <a:t>12m</a:t>
            </a:r>
            <a:endParaRPr lang="es-ES" sz="1000" dirty="0"/>
          </a:p>
        </p:txBody>
      </p:sp>
      <p:sp>
        <p:nvSpPr>
          <p:cNvPr id="41" name="AutoShape 169"/>
          <p:cNvSpPr>
            <a:spLocks noChangeArrowheads="1"/>
          </p:cNvSpPr>
          <p:nvPr/>
        </p:nvSpPr>
        <p:spPr bwMode="auto">
          <a:xfrm>
            <a:off x="4364965" y="4327595"/>
            <a:ext cx="633534" cy="596644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O" sz="1000" dirty="0"/>
              <a:t>6am</a:t>
            </a:r>
            <a:endParaRPr lang="es-ES" sz="1000" dirty="0"/>
          </a:p>
        </p:txBody>
      </p:sp>
      <p:sp>
        <p:nvSpPr>
          <p:cNvPr id="42" name="41 Rectángulo"/>
          <p:cNvSpPr/>
          <p:nvPr/>
        </p:nvSpPr>
        <p:spPr>
          <a:xfrm>
            <a:off x="5521008" y="3827970"/>
            <a:ext cx="3018505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s-ES" sz="1100" b="1" dirty="0" err="1" smtClean="0">
                <a:latin typeface="Century Gothic" pitchFamily="34" charset="0"/>
                <a:ea typeface="Arial Unicode MS" pitchFamily="34" charset="-128"/>
                <a:cs typeface="Arial" charset="0"/>
              </a:rPr>
              <a:t>Asoleación</a:t>
            </a:r>
            <a:r>
              <a:rPr lang="es-ES" sz="1100" dirty="0" smtClean="0">
                <a:latin typeface="Century Gothic" pitchFamily="34" charset="0"/>
                <a:ea typeface="Arial Unicode MS" pitchFamily="34" charset="-128"/>
                <a:cs typeface="Arial" charset="0"/>
              </a:rPr>
              <a:t>: En la mañana entra por este donde el sistema de confort es normal para los módulos</a:t>
            </a:r>
            <a:r>
              <a:rPr lang="es-ES" sz="1100" dirty="0">
                <a:latin typeface="Century Gothic" pitchFamily="34" charset="0"/>
                <a:ea typeface="Arial Unicode MS" pitchFamily="34" charset="-128"/>
                <a:cs typeface="Arial" charset="0"/>
              </a:rPr>
              <a:t> </a:t>
            </a:r>
            <a:r>
              <a:rPr lang="es-ES" sz="1100" dirty="0" smtClean="0">
                <a:latin typeface="Century Gothic" pitchFamily="34" charset="0"/>
                <a:ea typeface="Arial Unicode MS" pitchFamily="34" charset="-128"/>
                <a:cs typeface="Arial" charset="0"/>
              </a:rPr>
              <a:t>5 fachada lateral izquierda y modulo 1 proponiendo corta soles  y vegetación con el fin de mitigar el sol.</a:t>
            </a:r>
          </a:p>
          <a:p>
            <a:pPr marL="342900" indent="-342900" algn="just"/>
            <a:endParaRPr lang="es-ES" sz="1100" dirty="0">
              <a:latin typeface="Century Gothic" pitchFamily="34" charset="0"/>
              <a:ea typeface="Arial Unicode MS" pitchFamily="34" charset="-128"/>
              <a:cs typeface="Arial" charset="0"/>
            </a:endParaRPr>
          </a:p>
          <a:p>
            <a:pPr marL="342900" indent="-342900" algn="just"/>
            <a:r>
              <a:rPr lang="es-ES" sz="1100" dirty="0" smtClean="0">
                <a:latin typeface="Century Gothic" pitchFamily="34" charset="0"/>
                <a:ea typeface="Arial Unicode MS" pitchFamily="34" charset="-128"/>
                <a:cs typeface="Arial" charset="0"/>
              </a:rPr>
              <a:t>         En la tarde entra el sol por el oeste en donde afecta los módulos  2 fachada lateral derecha,  3 y 4 fachada posterior por lo que se proponen corta soles y vegetación para minimizar la entrada del sol. </a:t>
            </a:r>
          </a:p>
          <a:p>
            <a:pPr marL="342900" indent="-342900" algn="just"/>
            <a:endParaRPr lang="es-ES" sz="1100" dirty="0">
              <a:latin typeface="Century Gothic" pitchFamily="34" charset="0"/>
              <a:ea typeface="Arial Unicode MS" pitchFamily="34" charset="-128"/>
              <a:cs typeface="Arial" charset="0"/>
            </a:endParaRPr>
          </a:p>
          <a:p>
            <a:pPr marL="342900" indent="-342900" algn="just"/>
            <a:endParaRPr lang="es-ES" sz="1000" dirty="0" smtClean="0">
              <a:solidFill>
                <a:srgbClr val="C00000"/>
              </a:solidFill>
              <a:latin typeface="Century Gothic" pitchFamily="34" charset="0"/>
              <a:ea typeface="Arial Unicode MS" pitchFamily="34" charset="-128"/>
              <a:cs typeface="Arial" charset="0"/>
            </a:endParaRPr>
          </a:p>
        </p:txBody>
      </p:sp>
      <p:pic>
        <p:nvPicPr>
          <p:cNvPr id="46" name="4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837682">
            <a:off x="4545137" y="5567325"/>
            <a:ext cx="485775" cy="57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16" y="3922448"/>
            <a:ext cx="3347049" cy="2021152"/>
          </a:xfrm>
          <a:prstGeom prst="rect">
            <a:avLst/>
          </a:prstGeom>
        </p:spPr>
      </p:pic>
      <p:sp>
        <p:nvSpPr>
          <p:cNvPr id="3" name="2 Flecha curvada hacia abajo"/>
          <p:cNvSpPr/>
          <p:nvPr/>
        </p:nvSpPr>
        <p:spPr>
          <a:xfrm rot="9636317" flipV="1">
            <a:off x="68643" y="3752573"/>
            <a:ext cx="4714577" cy="130944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9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Conector recto"/>
          <p:cNvCxnSpPr/>
          <p:nvPr/>
        </p:nvCxnSpPr>
        <p:spPr>
          <a:xfrm>
            <a:off x="2195736" y="3476481"/>
            <a:ext cx="50405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8" t="31275" r="22408" b="46611"/>
          <a:stretch/>
        </p:blipFill>
        <p:spPr bwMode="auto">
          <a:xfrm>
            <a:off x="1981200" y="1558428"/>
            <a:ext cx="5471794" cy="217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18 Rectángulo"/>
          <p:cNvSpPr/>
          <p:nvPr/>
        </p:nvSpPr>
        <p:spPr>
          <a:xfrm>
            <a:off x="-42017" y="6435307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CuadroTexto 35"/>
          <p:cNvSpPr txBox="1"/>
          <p:nvPr/>
        </p:nvSpPr>
        <p:spPr>
          <a:xfrm>
            <a:off x="670639" y="3849965"/>
            <a:ext cx="771868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>
                <a:latin typeface="Century Gothic" pitchFamily="34" charset="0"/>
              </a:rPr>
              <a:t>Se </a:t>
            </a:r>
            <a:r>
              <a:rPr lang="es-CO" sz="1100" dirty="0">
                <a:latin typeface="Century Gothic" pitchFamily="34" charset="0"/>
              </a:rPr>
              <a:t>proyecta un edificio </a:t>
            </a:r>
            <a:r>
              <a:rPr lang="es-CO" sz="1100" dirty="0" smtClean="0">
                <a:latin typeface="Century Gothic" pitchFamily="34" charset="0"/>
              </a:rPr>
              <a:t>de elementos puros como el cuadradro y el rectangulo, </a:t>
            </a:r>
            <a:r>
              <a:rPr lang="es-CO" sz="1100" dirty="0">
                <a:latin typeface="Century Gothic" pitchFamily="34" charset="0"/>
              </a:rPr>
              <a:t>volúmenes claros, que pronuncia la horizontalidad frente a la verticalidad, de recorridos fácilmente entendibles y espacios luminosos, que se organiza basándose en criterios de orientación y ventilación con el objeto de conseguir el máximo confort y funcionalidad. </a:t>
            </a:r>
            <a:endParaRPr lang="es-CO" sz="1100" dirty="0" smtClean="0">
              <a:latin typeface="Century Gothic" pitchFamily="34" charset="0"/>
            </a:endParaRPr>
          </a:p>
          <a:p>
            <a:pPr algn="just"/>
            <a:r>
              <a:rPr lang="es-CO" sz="1100" dirty="0" smtClean="0">
                <a:latin typeface="Century Gothic" pitchFamily="34" charset="0"/>
              </a:rPr>
              <a:t>En el grafico se evidencia las ventilaciones cruzadas tanto en los interiores como exteriores generando criterios de confort y ambiente ventilado</a:t>
            </a:r>
          </a:p>
          <a:p>
            <a:pPr algn="just"/>
            <a:endParaRPr lang="es-CO" sz="1100" dirty="0">
              <a:latin typeface="Century Gothic" pitchFamily="34" charset="0"/>
            </a:endParaRPr>
          </a:p>
          <a:p>
            <a:pPr algn="just"/>
            <a:r>
              <a:rPr lang="es-CO" sz="1100" dirty="0" smtClean="0">
                <a:latin typeface="Century Gothic" pitchFamily="34" charset="0"/>
              </a:rPr>
              <a:t>Se pretende que el </a:t>
            </a:r>
            <a:r>
              <a:rPr lang="es-CO" sz="1100" dirty="0">
                <a:latin typeface="Century Gothic" pitchFamily="34" charset="0"/>
              </a:rPr>
              <a:t>edificio tenga </a:t>
            </a:r>
            <a:r>
              <a:rPr lang="es-CO" sz="1100" dirty="0" smtClean="0">
                <a:latin typeface="Century Gothic" pitchFamily="34" charset="0"/>
              </a:rPr>
              <a:t>identidad </a:t>
            </a:r>
            <a:r>
              <a:rPr lang="es-CO" sz="1100" dirty="0">
                <a:latin typeface="Century Gothic" pitchFamily="34" charset="0"/>
              </a:rPr>
              <a:t>suficiente para ser contrastado y reconocido entre el resto de edificaciones de la </a:t>
            </a:r>
            <a:r>
              <a:rPr lang="es-CO" sz="1100" dirty="0" smtClean="0">
                <a:latin typeface="Century Gothic" pitchFamily="34" charset="0"/>
              </a:rPr>
              <a:t>zona</a:t>
            </a:r>
            <a:r>
              <a:rPr lang="es-CO" sz="1100" dirty="0">
                <a:latin typeface="Century Gothic" pitchFamily="34" charset="0"/>
              </a:rPr>
              <a:t> </a:t>
            </a:r>
            <a:r>
              <a:rPr lang="es-CO" sz="1100" dirty="0" smtClean="0">
                <a:latin typeface="Century Gothic" pitchFamily="34" charset="0"/>
              </a:rPr>
              <a:t>tratando de buscar una identidad ideal para el proposito que es una edificacion para niños y su desarrollo.</a:t>
            </a:r>
          </a:p>
          <a:p>
            <a:pPr algn="just"/>
            <a:endParaRPr lang="es-CO" sz="1100" dirty="0">
              <a:latin typeface="Century Gothic" pitchFamily="34" charset="0"/>
            </a:endParaRPr>
          </a:p>
          <a:p>
            <a:pPr algn="just"/>
            <a:r>
              <a:rPr lang="es-CO" sz="1100" dirty="0">
                <a:latin typeface="Century Gothic" pitchFamily="34" charset="0"/>
              </a:rPr>
              <a:t>Funcionalmente y como respuesta al programa de necesidades, se ha proyectado una edificación </a:t>
            </a:r>
            <a:r>
              <a:rPr lang="es-CO" sz="1100" dirty="0" smtClean="0">
                <a:latin typeface="Century Gothic" pitchFamily="34" charset="0"/>
              </a:rPr>
              <a:t>formada </a:t>
            </a:r>
            <a:r>
              <a:rPr lang="es-CO" sz="1100" dirty="0">
                <a:latin typeface="Century Gothic" pitchFamily="34" charset="0"/>
              </a:rPr>
              <a:t>por cuatro bloques </a:t>
            </a:r>
            <a:r>
              <a:rPr lang="es-CO" sz="1100" dirty="0" smtClean="0">
                <a:latin typeface="Century Gothic" pitchFamily="34" charset="0"/>
              </a:rPr>
              <a:t>unidos </a:t>
            </a:r>
            <a:r>
              <a:rPr lang="es-CO" sz="1100" dirty="0">
                <a:latin typeface="Century Gothic" pitchFamily="34" charset="0"/>
              </a:rPr>
              <a:t>mediante zonas de circulación </a:t>
            </a:r>
            <a:r>
              <a:rPr lang="es-CO" sz="1100" dirty="0" smtClean="0">
                <a:latin typeface="Century Gothic" pitchFamily="34" charset="0"/>
              </a:rPr>
              <a:t>cubiertas y confortables para todos sus usuarios.</a:t>
            </a:r>
            <a:endParaRPr lang="es-ES_tradnl" sz="1100" b="1" dirty="0" smtClean="0">
              <a:latin typeface="Century Gothic" pitchFamily="34" charset="0"/>
              <a:ea typeface="Arial Unicode MS" pitchFamily="34" charset="-128"/>
              <a:cs typeface="Arial" charset="0"/>
            </a:endParaRPr>
          </a:p>
          <a:p>
            <a:pPr algn="just"/>
            <a:endParaRPr lang="es-ES" sz="1100" dirty="0">
              <a:solidFill>
                <a:srgbClr val="C00000"/>
              </a:solidFill>
              <a:latin typeface="Century Gothic" pitchFamily="34" charset="0"/>
              <a:ea typeface="Arial Unicode MS" pitchFamily="34" charset="-128"/>
              <a:cs typeface="Arial" charset="0"/>
            </a:endParaRPr>
          </a:p>
          <a:p>
            <a:pPr algn="just"/>
            <a:endParaRPr lang="es-CO" sz="1100" dirty="0">
              <a:latin typeface="Century Gothic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Marcador de número de diapositiva 4"/>
          <p:cNvSpPr txBox="1">
            <a:spLocks/>
          </p:cNvSpPr>
          <p:nvPr/>
        </p:nvSpPr>
        <p:spPr>
          <a:xfrm>
            <a:off x="8238254" y="6443933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7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0" name="Marcador de pie de página 3"/>
          <p:cNvSpPr txBox="1">
            <a:spLocks/>
          </p:cNvSpPr>
          <p:nvPr/>
        </p:nvSpPr>
        <p:spPr>
          <a:xfrm>
            <a:off x="238049" y="6452559"/>
            <a:ext cx="4010678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38" name="37 Conector curvado"/>
          <p:cNvCxnSpPr/>
          <p:nvPr/>
        </p:nvCxnSpPr>
        <p:spPr>
          <a:xfrm flipV="1">
            <a:off x="2988727" y="2130725"/>
            <a:ext cx="3860647" cy="1099868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curvado"/>
          <p:cNvCxnSpPr/>
          <p:nvPr/>
        </p:nvCxnSpPr>
        <p:spPr>
          <a:xfrm>
            <a:off x="2691444" y="2503021"/>
            <a:ext cx="1096378" cy="12700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ítulo 1"/>
          <p:cNvSpPr>
            <a:spLocks noGrp="1"/>
          </p:cNvSpPr>
          <p:nvPr>
            <p:ph type="title"/>
          </p:nvPr>
        </p:nvSpPr>
        <p:spPr>
          <a:xfrm>
            <a:off x="4572000" y="430776"/>
            <a:ext cx="3886237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CRITERIO DE IMPLANTACION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41 Rectángulo"/>
          <p:cNvSpPr/>
          <p:nvPr/>
        </p:nvSpPr>
        <p:spPr>
          <a:xfrm>
            <a:off x="726424" y="1040341"/>
            <a:ext cx="78030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s-ES_tradnl" sz="1100" b="1" dirty="0">
                <a:latin typeface="Century Gothic" pitchFamily="34" charset="0"/>
                <a:ea typeface="Arial Unicode MS" pitchFamily="34" charset="-128"/>
                <a:cs typeface="Arial" charset="0"/>
              </a:rPr>
              <a:t>Vientos: </a:t>
            </a:r>
            <a:r>
              <a:rPr lang="es-ES_tradnl" sz="1100" dirty="0">
                <a:latin typeface="Century Gothic" pitchFamily="34" charset="0"/>
                <a:ea typeface="Arial Unicode MS" pitchFamily="34" charset="-128"/>
                <a:cs typeface="Arial" charset="0"/>
              </a:rPr>
              <a:t>La direccionalidad predominante del viento va en el sentido transversal al proyecto; las corrientes de aire  son  provenientes  del oriente. La arborización  existente actúa como </a:t>
            </a:r>
            <a:r>
              <a:rPr lang="es-ES_tradnl" sz="1100" dirty="0" smtClean="0">
                <a:latin typeface="Century Gothic" pitchFamily="34" charset="0"/>
                <a:ea typeface="Arial Unicode MS" pitchFamily="34" charset="-128"/>
                <a:cs typeface="Arial" charset="0"/>
              </a:rPr>
              <a:t>barrera</a:t>
            </a:r>
            <a:endParaRPr lang="es-ES" sz="1000" dirty="0" smtClean="0">
              <a:latin typeface="Century Gothic" pitchFamily="34" charset="0"/>
              <a:ea typeface="Arial Unicode MS" pitchFamily="34" charset="-128"/>
              <a:cs typeface="Arial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950" y="1932540"/>
            <a:ext cx="41402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239633" y="3114136"/>
            <a:ext cx="94891" cy="232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41 Rectángulo"/>
          <p:cNvSpPr/>
          <p:nvPr/>
        </p:nvSpPr>
        <p:spPr>
          <a:xfrm>
            <a:off x="2954526" y="3588355"/>
            <a:ext cx="75999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s-ES_tradnl" sz="1100" b="1" dirty="0" smtClean="0">
                <a:latin typeface="Century Gothic" pitchFamily="34" charset="0"/>
                <a:ea typeface="Arial Unicode MS" pitchFamily="34" charset="-128"/>
                <a:cs typeface="Arial" charset="0"/>
              </a:rPr>
              <a:t>calados</a:t>
            </a:r>
            <a:endParaRPr lang="es-ES" sz="1000" dirty="0" smtClean="0">
              <a:latin typeface="Century Gothic" pitchFamily="34" charset="0"/>
              <a:ea typeface="Arial Unicode MS" pitchFamily="34" charset="-128"/>
              <a:cs typeface="Arial" charset="0"/>
            </a:endParaRPr>
          </a:p>
        </p:txBody>
      </p:sp>
      <p:cxnSp>
        <p:nvCxnSpPr>
          <p:cNvPr id="4" name="3 Conector recto de flecha"/>
          <p:cNvCxnSpPr/>
          <p:nvPr/>
        </p:nvCxnSpPr>
        <p:spPr>
          <a:xfrm flipV="1">
            <a:off x="3239633" y="3347049"/>
            <a:ext cx="47445" cy="258865"/>
          </a:xfrm>
          <a:prstGeom prst="straightConnector1">
            <a:avLst/>
          </a:prstGeom>
          <a:ln w="28575">
            <a:solidFill>
              <a:srgbClr val="FF1A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54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2" name="Marcador de número de diapositiva 4"/>
          <p:cNvSpPr txBox="1">
            <a:spLocks/>
          </p:cNvSpPr>
          <p:nvPr/>
        </p:nvSpPr>
        <p:spPr>
          <a:xfrm>
            <a:off x="8227377" y="6428756"/>
            <a:ext cx="302145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8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4" name="Marcador de pie de página 3"/>
          <p:cNvSpPr txBox="1">
            <a:spLocks/>
          </p:cNvSpPr>
          <p:nvPr/>
        </p:nvSpPr>
        <p:spPr>
          <a:xfrm>
            <a:off x="238049" y="6452559"/>
            <a:ext cx="4264678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2" name="Marcador de texto 2"/>
          <p:cNvSpPr txBox="1">
            <a:spLocks/>
          </p:cNvSpPr>
          <p:nvPr/>
        </p:nvSpPr>
        <p:spPr>
          <a:xfrm>
            <a:off x="238049" y="893519"/>
            <a:ext cx="8767408" cy="556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4400" b="1" dirty="0" smtClean="0">
                <a:latin typeface="Century Gothic" pitchFamily="34" charset="0"/>
              </a:rPr>
              <a:t>El acceso principal se plantea desde la calle </a:t>
            </a:r>
            <a:r>
              <a:rPr lang="es-CO" sz="4400" dirty="0" smtClean="0">
                <a:latin typeface="Century Gothic" pitchFamily="34" charset="0"/>
              </a:rPr>
              <a:t> creándose en la parte principal del proyecto una plazoleta de recibo como acceso al edificio. Se entra a un vestíbulo a modo de calle interior, una zona común, espacio de encuentro y relación, desde donde se distribuyen los diferentes espacios.</a:t>
            </a: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r>
              <a:rPr lang="es-CO" sz="4400" dirty="0" smtClean="0">
                <a:latin typeface="Century Gothic" pitchFamily="34" charset="0"/>
              </a:rPr>
              <a:t>Siguiendo la proyeccion de la circulacion interior en la zona mas proxima a la entrada se encuentra la  </a:t>
            </a:r>
            <a:r>
              <a:rPr lang="es-CO" sz="4400" b="1" dirty="0" smtClean="0">
                <a:latin typeface="Century Gothic" pitchFamily="34" charset="0"/>
              </a:rPr>
              <a:t>zona Administrativa  (modulo1</a:t>
            </a:r>
            <a:r>
              <a:rPr lang="es-ES" sz="4400" b="1" dirty="0" smtClean="0">
                <a:latin typeface="Century Gothic" pitchFamily="34" charset="0"/>
              </a:rPr>
              <a:t>) </a:t>
            </a:r>
            <a:r>
              <a:rPr lang="es-CO" sz="4400" dirty="0" smtClean="0">
                <a:latin typeface="Century Gothic" pitchFamily="34" charset="0"/>
              </a:rPr>
              <a:t>y de control, con acceso visual al ingreso al jardín y a la </a:t>
            </a:r>
            <a:r>
              <a:rPr lang="es-CO" sz="4400" b="1" dirty="0" smtClean="0">
                <a:latin typeface="Century Gothic" pitchFamily="34" charset="0"/>
              </a:rPr>
              <a:t>zona educativa</a:t>
            </a:r>
            <a:r>
              <a:rPr lang="es-CO" sz="4400" dirty="0" smtClean="0">
                <a:latin typeface="Century Gothic" pitchFamily="34" charset="0"/>
              </a:rPr>
              <a:t>. Esta zona cuenta con un </a:t>
            </a:r>
            <a:r>
              <a:rPr lang="es-CO" sz="4400" b="1" dirty="0" smtClean="0">
                <a:latin typeface="Century Gothic" pitchFamily="34" charset="0"/>
              </a:rPr>
              <a:t>despacho de Dirección</a:t>
            </a:r>
            <a:r>
              <a:rPr lang="es-CO" sz="4400" dirty="0" smtClean="0">
                <a:latin typeface="Century Gothic" pitchFamily="34" charset="0"/>
              </a:rPr>
              <a:t>, un </a:t>
            </a:r>
            <a:r>
              <a:rPr lang="es-CO" sz="4400" b="1" dirty="0" smtClean="0">
                <a:latin typeface="Century Gothic" pitchFamily="34" charset="0"/>
              </a:rPr>
              <a:t>Salón de Docentes, un depósito, un Consultorio de Enfermería y zona de servicios complementarios</a:t>
            </a:r>
            <a:endParaRPr lang="es-CO" sz="4400" dirty="0" smtClean="0">
              <a:latin typeface="Century Gothic" pitchFamily="34" charset="0"/>
            </a:endParaRP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r>
              <a:rPr lang="es-CO" sz="4400" dirty="0" smtClean="0">
                <a:latin typeface="Century Gothic" pitchFamily="34" charset="0"/>
              </a:rPr>
              <a:t>A continuación, se encuentra el </a:t>
            </a:r>
            <a:r>
              <a:rPr lang="es-CO" sz="4400" b="1" dirty="0" smtClean="0">
                <a:latin typeface="Century Gothic" pitchFamily="34" charset="0"/>
              </a:rPr>
              <a:t>Aula Múltiple ( modulo </a:t>
            </a:r>
            <a:r>
              <a:rPr lang="es-ES" sz="4400" b="1" dirty="0">
                <a:latin typeface="Century Gothic" pitchFamily="34" charset="0"/>
              </a:rPr>
              <a:t>2</a:t>
            </a:r>
            <a:r>
              <a:rPr lang="es-ES" sz="4400" b="1" dirty="0" smtClean="0">
                <a:latin typeface="Century Gothic" pitchFamily="34" charset="0"/>
              </a:rPr>
              <a:t>)</a:t>
            </a:r>
            <a:r>
              <a:rPr lang="es-CO" sz="4400" dirty="0" smtClean="0">
                <a:latin typeface="Century Gothic" pitchFamily="34" charset="0"/>
              </a:rPr>
              <a:t>, un espacio disponible para distintas actividades, como exhibición de trabajos infantiles, proyección de películas, reunión de la comunidad o actividades pedagógicas diversas. Se ha realizado un acceso desde la zona común del edificio y un acceso independiente desde el exterior para reuniones comunitarias sin necesidad de acceder al resto del edificio.</a:t>
            </a: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r>
              <a:rPr lang="es-CO" sz="4400" dirty="0" smtClean="0">
                <a:latin typeface="Century Gothic" pitchFamily="34" charset="0"/>
              </a:rPr>
              <a:t>El Aula Múltiple cuenta con una </a:t>
            </a:r>
            <a:r>
              <a:rPr lang="es-CO" sz="4400" b="1" dirty="0" smtClean="0">
                <a:latin typeface="Century Gothic" pitchFamily="34" charset="0"/>
              </a:rPr>
              <a:t>zona de almacenamiento </a:t>
            </a:r>
            <a:r>
              <a:rPr lang="es-CO" sz="4400" dirty="0" smtClean="0">
                <a:latin typeface="Century Gothic" pitchFamily="34" charset="0"/>
              </a:rPr>
              <a:t>y una </a:t>
            </a:r>
            <a:r>
              <a:rPr lang="es-CO" sz="4400" b="1" dirty="0" smtClean="0">
                <a:latin typeface="Century Gothic" pitchFamily="34" charset="0"/>
              </a:rPr>
              <a:t>zona de aseo </a:t>
            </a:r>
            <a:r>
              <a:rPr lang="es-CO" sz="4400" dirty="0" smtClean="0">
                <a:latin typeface="Century Gothic" pitchFamily="34" charset="0"/>
              </a:rPr>
              <a:t>en la que se ha tenido en cuenta la utilización del Aula de forma independiente al Centro.</a:t>
            </a:r>
          </a:p>
          <a:p>
            <a:pPr algn="just"/>
            <a:endParaRPr lang="es-CO" sz="4400" dirty="0">
              <a:latin typeface="Century Gothic" pitchFamily="34" charset="0"/>
            </a:endParaRPr>
          </a:p>
          <a:p>
            <a:pPr algn="just"/>
            <a:r>
              <a:rPr lang="es-CO" sz="4400" dirty="0">
                <a:latin typeface="Century Gothic" pitchFamily="34" charset="0"/>
              </a:rPr>
              <a:t>Seguido del aula múltiple se ubico el </a:t>
            </a:r>
            <a:r>
              <a:rPr lang="es-CO" sz="4400" b="1" dirty="0">
                <a:latin typeface="Century Gothic" pitchFamily="34" charset="0"/>
              </a:rPr>
              <a:t>Comedor (modulo 2) </a:t>
            </a:r>
            <a:r>
              <a:rPr lang="es-CO" sz="4400" dirty="0">
                <a:latin typeface="Century Gothic" pitchFamily="34" charset="0"/>
              </a:rPr>
              <a:t>con todas sus estancias como lo son ( cocina, almacén, deposito, despensa y lavado</a:t>
            </a:r>
            <a:r>
              <a:rPr lang="es-CO" sz="4400" dirty="0" smtClean="0">
                <a:latin typeface="Century Gothic" pitchFamily="34" charset="0"/>
              </a:rPr>
              <a:t>).</a:t>
            </a:r>
          </a:p>
          <a:p>
            <a:pPr algn="just"/>
            <a:endParaRPr lang="es-CO" sz="4400" dirty="0">
              <a:latin typeface="Century Gothic" pitchFamily="34" charset="0"/>
            </a:endParaRPr>
          </a:p>
          <a:p>
            <a:pPr algn="just"/>
            <a:r>
              <a:rPr lang="es-CO" sz="4400" dirty="0">
                <a:latin typeface="Century Gothic" pitchFamily="34" charset="0"/>
              </a:rPr>
              <a:t>En la misma línea y seguido al comedor se propuso el </a:t>
            </a:r>
            <a:r>
              <a:rPr lang="es-CO" sz="4400" b="1" dirty="0">
                <a:latin typeface="Century Gothic" pitchFamily="34" charset="0"/>
              </a:rPr>
              <a:t>área de servicios (modulo 3) </a:t>
            </a:r>
            <a:r>
              <a:rPr lang="es-CO" sz="4400" dirty="0">
                <a:latin typeface="Century Gothic" pitchFamily="34" charset="0"/>
              </a:rPr>
              <a:t>en el que cuenta con </a:t>
            </a:r>
            <a:r>
              <a:rPr lang="es-CO" sz="4400" b="1" dirty="0">
                <a:latin typeface="Century Gothic" pitchFamily="34" charset="0"/>
              </a:rPr>
              <a:t>vestuario de personal, lavado tendido y secado, cuarto de basura</a:t>
            </a:r>
            <a:r>
              <a:rPr lang="es-CO" sz="4400" dirty="0">
                <a:latin typeface="Century Gothic" pitchFamily="34" charset="0"/>
              </a:rPr>
              <a:t>s en las que se prevén accesos independientes para los empleados de la cocina así como para el </a:t>
            </a:r>
            <a:r>
              <a:rPr lang="es-CO" sz="4400" b="1" dirty="0">
                <a:latin typeface="Century Gothic" pitchFamily="34" charset="0"/>
              </a:rPr>
              <a:t>suministro de alimentos</a:t>
            </a: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r>
              <a:rPr lang="es-CO" sz="4400" dirty="0">
                <a:latin typeface="Century Gothic" pitchFamily="34" charset="0"/>
              </a:rPr>
              <a:t>Siguiendo el trazado, se accede al </a:t>
            </a:r>
            <a:r>
              <a:rPr lang="es-CO" sz="4400" b="1" dirty="0">
                <a:latin typeface="Century Gothic" pitchFamily="34" charset="0"/>
              </a:rPr>
              <a:t>Aula de 3 a 23 meses, (modulo 1) </a:t>
            </a:r>
            <a:r>
              <a:rPr lang="es-CO" sz="4400" dirty="0" smtClean="0">
                <a:latin typeface="Century Gothic" pitchFamily="34" charset="0"/>
              </a:rPr>
              <a:t>encontrándose </a:t>
            </a:r>
            <a:r>
              <a:rPr lang="es-CO" sz="4400" dirty="0">
                <a:latin typeface="Century Gothic" pitchFamily="34" charset="0"/>
              </a:rPr>
              <a:t>próxima al acceso. Cuenta con una </a:t>
            </a:r>
            <a:r>
              <a:rPr lang="es-CO" sz="4400" b="1" dirty="0">
                <a:latin typeface="Century Gothic" pitchFamily="34" charset="0"/>
              </a:rPr>
              <a:t>zona de Cunas y Gateo</a:t>
            </a:r>
            <a:r>
              <a:rPr lang="es-CO" sz="4400" dirty="0">
                <a:latin typeface="Century Gothic" pitchFamily="34" charset="0"/>
              </a:rPr>
              <a:t>, donde se puedan realizar actividades como explorar, descubrir y el libre desplazamiento. Ambas zonas están comunicadas visual y físicamente se complementa con, </a:t>
            </a:r>
            <a:r>
              <a:rPr lang="es-CO" sz="4400" b="1" dirty="0">
                <a:latin typeface="Century Gothic" pitchFamily="34" charset="0"/>
              </a:rPr>
              <a:t>zonas de Lactario, Cambio de Pañales y Control de Esfínteres, </a:t>
            </a:r>
            <a:r>
              <a:rPr lang="es-CO" sz="4400" dirty="0">
                <a:latin typeface="Century Gothic" pitchFamily="34" charset="0"/>
              </a:rPr>
              <a:t>todas ellas con fácil acceso desde la zona de Cunas y Gateo. Cuenta con una zona de transición exterior al aire libre de manera controlada</a:t>
            </a:r>
            <a:r>
              <a:rPr lang="es-CO" sz="4400" dirty="0" smtClean="0">
                <a:latin typeface="Century Gothic" pitchFamily="34" charset="0"/>
              </a:rPr>
              <a:t>.</a:t>
            </a:r>
          </a:p>
          <a:p>
            <a:pPr algn="just"/>
            <a:endParaRPr lang="es-CO" sz="4400" dirty="0">
              <a:latin typeface="Century Gothic" pitchFamily="34" charset="0"/>
            </a:endParaRPr>
          </a:p>
          <a:p>
            <a:pPr algn="just"/>
            <a:r>
              <a:rPr lang="es-CO" sz="4400" dirty="0" smtClean="0">
                <a:latin typeface="Century Gothic" pitchFamily="34" charset="0"/>
              </a:rPr>
              <a:t>A continuación de  los módulos 1 y 3 se encuentra una circulación tipo rampa  la cual permite acceder a las aulas de  24 a 36 meses y 37 a 60 meses rodeadas por zonas verdes tratadas</a:t>
            </a: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r>
              <a:rPr lang="es-CO" sz="4400" dirty="0" smtClean="0">
                <a:latin typeface="Century Gothic" pitchFamily="34" charset="0"/>
              </a:rPr>
              <a:t>Siguiendo la proyección lego de las rampas y los módulos 1 y 3 se </a:t>
            </a:r>
            <a:r>
              <a:rPr lang="es-CO" sz="4400" dirty="0">
                <a:latin typeface="Century Gothic" pitchFamily="34" charset="0"/>
              </a:rPr>
              <a:t>encuentran las </a:t>
            </a:r>
            <a:r>
              <a:rPr lang="es-CO" sz="4400" b="1" dirty="0">
                <a:latin typeface="Century Gothic" pitchFamily="34" charset="0"/>
              </a:rPr>
              <a:t>Aulas de 24 a 36 meses</a:t>
            </a:r>
            <a:r>
              <a:rPr lang="es-CO" sz="4400" dirty="0">
                <a:latin typeface="Century Gothic" pitchFamily="34" charset="0"/>
              </a:rPr>
              <a:t>, </a:t>
            </a:r>
            <a:r>
              <a:rPr lang="es-CO" sz="4400" dirty="0" smtClean="0">
                <a:latin typeface="Century Gothic" pitchFamily="34" charset="0"/>
              </a:rPr>
              <a:t>con espacio </a:t>
            </a:r>
            <a:r>
              <a:rPr lang="es-CO" sz="4400" dirty="0">
                <a:latin typeface="Century Gothic" pitchFamily="34" charset="0"/>
              </a:rPr>
              <a:t>que permite la realización de actividades como explorar, descubrir y actividades pedagógicas diversas. Cuentan con una zona de almacenaje y baños de aprendizaje dentro del aula, con visibilidad desde el aula por parte del cuidador</a:t>
            </a:r>
            <a:r>
              <a:rPr lang="es-CO" sz="4400" dirty="0" smtClean="0">
                <a:latin typeface="Century Gothic" pitchFamily="34" charset="0"/>
              </a:rPr>
              <a:t>.</a:t>
            </a:r>
          </a:p>
          <a:p>
            <a:pPr algn="just"/>
            <a:endParaRPr lang="es-CO" sz="4400" dirty="0">
              <a:latin typeface="Century Gothic" pitchFamily="34" charset="0"/>
            </a:endParaRPr>
          </a:p>
          <a:p>
            <a:pPr algn="just"/>
            <a:endParaRPr lang="es-CO" sz="4400" dirty="0">
              <a:latin typeface="Century Gothic" pitchFamily="34" charset="0"/>
            </a:endParaRP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endParaRPr lang="es-ES" sz="4400" dirty="0">
              <a:latin typeface="Century Gothic" pitchFamily="34" charset="0"/>
            </a:endParaRPr>
          </a:p>
          <a:p>
            <a:pPr algn="just"/>
            <a:endParaRPr lang="es-CO" sz="4400" dirty="0" smtClean="0">
              <a:latin typeface="Century Gothic" pitchFamily="34" charset="0"/>
            </a:endParaRPr>
          </a:p>
          <a:p>
            <a:pPr algn="just"/>
            <a:endParaRPr lang="es-ES" sz="4400" dirty="0">
              <a:latin typeface="Century Gothic" pitchFamily="34" charset="0"/>
            </a:endParaRPr>
          </a:p>
          <a:p>
            <a:pPr algn="just"/>
            <a:endParaRPr lang="es-CO" sz="4400" dirty="0"/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CO" sz="1500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6965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0" y="6443933"/>
            <a:ext cx="9144000" cy="41406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0" y="0"/>
            <a:ext cx="9144000" cy="861553"/>
          </a:xfrm>
          <a:prstGeom prst="rect">
            <a:avLst/>
          </a:prstGeom>
          <a:solidFill>
            <a:schemeClr val="bg1">
              <a:lumMod val="75000"/>
              <a:alpha val="53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Marcador de número de diapositiva 4"/>
          <p:cNvSpPr txBox="1">
            <a:spLocks/>
          </p:cNvSpPr>
          <p:nvPr/>
        </p:nvSpPr>
        <p:spPr>
          <a:xfrm>
            <a:off x="8227378" y="6428756"/>
            <a:ext cx="373158" cy="296049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38DF745-7D3F-47F4-83A3-874385CFAA69}" type="slidenum">
              <a:rPr lang="en-US" sz="1000" b="1" smtClean="0">
                <a:solidFill>
                  <a:schemeClr val="tx1"/>
                </a:solidFill>
                <a:latin typeface="Century Gothic" pitchFamily="34" charset="0"/>
              </a:rPr>
              <a:pPr algn="ctr"/>
              <a:t>9</a:t>
            </a:fld>
            <a:endParaRPr lang="en-US" sz="10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4" name="Marcador de pie de página 3"/>
          <p:cNvSpPr txBox="1">
            <a:spLocks/>
          </p:cNvSpPr>
          <p:nvPr/>
        </p:nvSpPr>
        <p:spPr>
          <a:xfrm>
            <a:off x="238049" y="6452559"/>
            <a:ext cx="4149224" cy="272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800" b="1" dirty="0" smtClean="0">
                <a:solidFill>
                  <a:schemeClr val="tx1"/>
                </a:solidFill>
                <a:latin typeface="Century Gothic" pitchFamily="34" charset="0"/>
              </a:rPr>
              <a:t>MEMORIA DESCRIPTIVA DEL PROYECTO ARQUITECTÓNICO CDI POTOSI</a:t>
            </a:r>
            <a:endParaRPr lang="en-US" sz="8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5" name="Marcador de texto 2"/>
          <p:cNvSpPr txBox="1">
            <a:spLocks/>
          </p:cNvSpPr>
          <p:nvPr/>
        </p:nvSpPr>
        <p:spPr>
          <a:xfrm>
            <a:off x="459026" y="1104188"/>
            <a:ext cx="8072698" cy="4727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es-CO" sz="1100" dirty="0">
                <a:latin typeface="Century Gothic" pitchFamily="34" charset="0"/>
              </a:rPr>
              <a:t>El otro bloque de </a:t>
            </a:r>
            <a:r>
              <a:rPr lang="es-CO" sz="1100" b="1" dirty="0">
                <a:latin typeface="Century Gothic" pitchFamily="34" charset="0"/>
              </a:rPr>
              <a:t>aulas es el 37 a 60 meses ( modulo 5) </a:t>
            </a:r>
            <a:r>
              <a:rPr lang="es-CO" sz="1100" dirty="0">
                <a:latin typeface="Century Gothic" pitchFamily="34" charset="0"/>
              </a:rPr>
              <a:t>se encuentra ubicado en la parte posterior del proyecto  con un área mayor que las anteriores y cuentan al igual que las anteriores con una zona de almacenamiento, una batería de baños de aprendizaje que se encuentra en el centro de las aulas y al contrario de las otras su acceso se encuentra de forma exterior a las aulas.</a:t>
            </a:r>
          </a:p>
          <a:p>
            <a:pPr algn="just">
              <a:spcBef>
                <a:spcPts val="0"/>
              </a:spcBef>
            </a:pPr>
            <a:endParaRPr lang="es-CO" sz="1100" dirty="0" smtClean="0">
              <a:latin typeface="Century Gothic" pitchFamily="34" charset="0"/>
            </a:endParaRPr>
          </a:p>
          <a:p>
            <a:pPr algn="just">
              <a:spcBef>
                <a:spcPts val="0"/>
              </a:spcBef>
            </a:pPr>
            <a:r>
              <a:rPr lang="es-CO" sz="1100" dirty="0" smtClean="0">
                <a:latin typeface="Century Gothic" pitchFamily="34" charset="0"/>
              </a:rPr>
              <a:t>Los </a:t>
            </a:r>
            <a:r>
              <a:rPr lang="es-CO" sz="1100" dirty="0">
                <a:latin typeface="Century Gothic" pitchFamily="34" charset="0"/>
              </a:rPr>
              <a:t>accesos y circulaciones proyectados permiten en todo caso el cumplimiento de la normativa de Accesibilidad y Supresión de Barreras Arquitectónicas </a:t>
            </a:r>
            <a:endParaRPr lang="es-CO" sz="1100" dirty="0" smtClean="0">
              <a:latin typeface="Century Gothic" pitchFamily="34" charset="0"/>
            </a:endParaRPr>
          </a:p>
          <a:p>
            <a:pPr algn="just">
              <a:spcBef>
                <a:spcPts val="0"/>
              </a:spcBef>
            </a:pPr>
            <a:endParaRPr lang="es-CO" sz="1100" dirty="0" smtClean="0">
              <a:latin typeface="Century Gothic" pitchFamily="34" charset="0"/>
            </a:endParaRPr>
          </a:p>
          <a:p>
            <a:pPr algn="just">
              <a:spcBef>
                <a:spcPts val="0"/>
              </a:spcBef>
            </a:pPr>
            <a:r>
              <a:rPr lang="es-CO" sz="1100" dirty="0" smtClean="0">
                <a:latin typeface="Century Gothic" pitchFamily="34" charset="0"/>
              </a:rPr>
              <a:t>Se </a:t>
            </a:r>
            <a:r>
              <a:rPr lang="es-CO" sz="1100" dirty="0">
                <a:latin typeface="Century Gothic" pitchFamily="34" charset="0"/>
              </a:rPr>
              <a:t>plantea </a:t>
            </a:r>
            <a:r>
              <a:rPr lang="es-CO" sz="1100" dirty="0" smtClean="0">
                <a:latin typeface="Century Gothic" pitchFamily="34" charset="0"/>
              </a:rPr>
              <a:t>zonas verdes conformadas por: </a:t>
            </a:r>
            <a:r>
              <a:rPr lang="es-CO" sz="1100" dirty="0">
                <a:latin typeface="Century Gothic" pitchFamily="34" charset="0"/>
              </a:rPr>
              <a:t>dos zonas de juego infantil, una zona </a:t>
            </a:r>
            <a:r>
              <a:rPr lang="es-CO" sz="1100" dirty="0" smtClean="0">
                <a:latin typeface="Century Gothic" pitchFamily="34" charset="0"/>
              </a:rPr>
              <a:t>de huertas </a:t>
            </a:r>
            <a:r>
              <a:rPr lang="es-CO" sz="1100" dirty="0">
                <a:latin typeface="Century Gothic" pitchFamily="34" charset="0"/>
              </a:rPr>
              <a:t>y zonas verdes tratadas. Todas las aulas tienen vistas a una zona </a:t>
            </a:r>
            <a:r>
              <a:rPr lang="es-CO" sz="1100" dirty="0" smtClean="0">
                <a:latin typeface="Century Gothic" pitchFamily="34" charset="0"/>
              </a:rPr>
              <a:t>verde.</a:t>
            </a:r>
          </a:p>
          <a:p>
            <a:pPr algn="just">
              <a:spcBef>
                <a:spcPts val="0"/>
              </a:spcBef>
            </a:pPr>
            <a:endParaRPr lang="es-CO" sz="1100" dirty="0" smtClean="0">
              <a:latin typeface="Century Gothic" pitchFamily="34" charset="0"/>
            </a:endParaRPr>
          </a:p>
          <a:p>
            <a:pPr algn="just">
              <a:spcBef>
                <a:spcPts val="0"/>
              </a:spcBef>
            </a:pPr>
            <a:r>
              <a:rPr lang="es-CO" sz="1100" dirty="0" smtClean="0">
                <a:latin typeface="Century Gothic" pitchFamily="34" charset="0"/>
              </a:rPr>
              <a:t>Vegetación o especies autóctonas de la región, distribuidas de manera que proporcionen sombra en las zonas donde sea necesaria en el diseño urbanístico.</a:t>
            </a:r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ES" sz="1100" dirty="0">
              <a:latin typeface="Century Gothic" pitchFamily="34" charset="0"/>
            </a:endParaRPr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ES" sz="1100" dirty="0">
              <a:latin typeface="Century Gothic" pitchFamily="34" charset="0"/>
            </a:endParaRPr>
          </a:p>
          <a:p>
            <a:pPr algn="just"/>
            <a:endParaRPr lang="es-CO" sz="1100" dirty="0">
              <a:latin typeface="Century Gothic" pitchFamily="34" charset="0"/>
            </a:endParaRPr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CO" sz="1100" dirty="0" smtClean="0">
              <a:latin typeface="Century Gothic" pitchFamily="34" charset="0"/>
            </a:endParaRPr>
          </a:p>
          <a:p>
            <a:pPr algn="just"/>
            <a:endParaRPr lang="es-ES" sz="1100" dirty="0">
              <a:latin typeface="Century Gothic" pitchFamily="34" charset="0"/>
            </a:endParaRP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5256861" y="412996"/>
            <a:ext cx="3274863" cy="342499"/>
          </a:xfrm>
        </p:spPr>
        <p:txBody>
          <a:bodyPr>
            <a:noAutofit/>
          </a:bodyPr>
          <a:lstStyle/>
          <a:p>
            <a:pPr algn="r"/>
            <a:r>
              <a:rPr lang="es-ES" sz="15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PROPUESTA DE DISEÑO</a:t>
            </a:r>
            <a:endParaRPr lang="es-ES" sz="1500" b="1" spc="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5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1781</Words>
  <Application>Microsoft Office PowerPoint</Application>
  <PresentationFormat>Presentación en pantalla (4:3)</PresentationFormat>
  <Paragraphs>200</Paragraphs>
  <Slides>17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 Unicode MS</vt:lpstr>
      <vt:lpstr>Arial</vt:lpstr>
      <vt:lpstr>Calibri</vt:lpstr>
      <vt:lpstr>Century Gothic</vt:lpstr>
      <vt:lpstr>Tema de Office</vt:lpstr>
      <vt:lpstr>Presentación de PowerPoint</vt:lpstr>
      <vt:lpstr>LOCALIZACION</vt:lpstr>
      <vt:lpstr>ESQUEMA DE BURBUJAS</vt:lpstr>
      <vt:lpstr>Presentación de PowerPoint</vt:lpstr>
      <vt:lpstr>Presentación de PowerPoint</vt:lpstr>
      <vt:lpstr>CRITERIO DE IMPLANTACION</vt:lpstr>
      <vt:lpstr>CRITERIO DE IMPLANTACION</vt:lpstr>
      <vt:lpstr>PROPUESTA DE DISEÑO</vt:lpstr>
      <vt:lpstr>PROPUESTA DE DISEÑO</vt:lpstr>
      <vt:lpstr>PROPUESTA DE DISEÑO</vt:lpstr>
      <vt:lpstr>PROPUESTA DE DISEÑO</vt:lpstr>
      <vt:lpstr>PROPUESTA DE DISEÑO</vt:lpstr>
      <vt:lpstr>PROPUESTA DE DISEÑO</vt:lpstr>
      <vt:lpstr>MATERIALES</vt:lpstr>
      <vt:lpstr> PROPUESTA VEGETACION</vt:lpstr>
      <vt:lpstr>IMAGEN</vt:lpstr>
      <vt:lpstr>IMAGEN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AURBANA 12</dc:creator>
  <cp:lastModifiedBy>cesar garcia</cp:lastModifiedBy>
  <cp:revision>32</cp:revision>
  <cp:lastPrinted>2015-09-19T21:30:41Z</cp:lastPrinted>
  <dcterms:created xsi:type="dcterms:W3CDTF">2013-12-30T20:54:51Z</dcterms:created>
  <dcterms:modified xsi:type="dcterms:W3CDTF">2015-11-14T01:42:37Z</dcterms:modified>
</cp:coreProperties>
</file>