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8" r:id="rId4"/>
    <p:sldId id="267" r:id="rId5"/>
    <p:sldId id="266" r:id="rId6"/>
    <p:sldId id="259" r:id="rId7"/>
    <p:sldId id="260" r:id="rId8"/>
    <p:sldId id="261" r:id="rId9"/>
    <p:sldId id="262" r:id="rId10"/>
    <p:sldId id="269" r:id="rId11"/>
    <p:sldId id="271" r:id="rId12"/>
    <p:sldId id="270" r:id="rId13"/>
    <p:sldId id="274" r:id="rId14"/>
    <p:sldId id="272" r:id="rId15"/>
    <p:sldId id="275" r:id="rId16"/>
    <p:sldId id="263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BDA581"/>
    <a:srgbClr val="B8D4E6"/>
    <a:srgbClr val="66FFFF"/>
    <a:srgbClr val="CCFFFF"/>
    <a:srgbClr val="FF1A2D"/>
    <a:srgbClr val="15FF9E"/>
    <a:srgbClr val="CC3300"/>
    <a:srgbClr val="CC9900"/>
    <a:srgbClr val="EF0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25" autoAdjust="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pt-BR" smtClean="0"/>
              <a:t>ESTUDIOS Y DISEÑOS DE VARIOS HOGARES INFANTILES AJUSTÁNDOLOS A LOS LINEAMIENTOS DE LA ESTRATEGIA DE CERO A SIEMPRE PARA LA ATENCIÓN INTEGRAL DE LA PRIMERA INFANCIA GRUPO 2 CENTRO ORIENTE. 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F68493-56D0-CF4E-8F91-0ADEE33581A9}" type="datetime1">
              <a:rPr lang="es-CO" smtClean="0"/>
              <a:pPr/>
              <a:t>08/11/2015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s-ES" smtClean="0"/>
              <a:t>MEMORIA PROYECTO ARQUITECTONICO CDI APARTADO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9F74C9-D094-C44A-9BAC-A78312C672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4756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pt-BR" smtClean="0"/>
              <a:t>ESTUDIOS Y DISEÑOS DE VARIOS HOGARES INFANTILES AJUSTÁNDOLOS A LOS LINEAMIENTOS DE LA ESTRATEGIA DE CERO A SIEMPRE PARA LA ATENCIÓN INTEGRAL DE LA PRIMERA INFANCIA GRUPO 2 CENTRO ORIENTE. 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1C9694-6358-7048-A3B8-9276FAF4889B}" type="datetime1">
              <a:rPr lang="es-CO" smtClean="0"/>
              <a:pPr/>
              <a:t>08/11/2015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s-ES" smtClean="0"/>
              <a:t>MEMORIA PROYECTO ARQUITECTONICO CDI APARTADO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73100D-C79C-4347-BB1B-B482854063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1087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3100D-C79C-4347-BB1B-B4828540639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MEMORIA PROYECTO ARQUITECTONICO CDI APARTADO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86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3100D-C79C-4347-BB1B-B4828540639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MEMORIA PROYECTO ARQUITECTONICO CDI APARTADO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5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3100D-C79C-4347-BB1B-B4828540639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MEMORIA PROYECTO ARQUITECTONICO CDI APARTADO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5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CD01-4597-4140-9966-222919002B52}" type="datetime4">
              <a:rPr lang="es-CO" smtClean="0"/>
              <a:pPr/>
              <a:t>08 de noviembre de 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CF2C-C98C-4D4F-81C1-51183E185B92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5D71-74E3-4731-A827-EEDF5A4DCE3A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2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983E-B755-4DA2-BFEC-E5D4D4F47BA3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17E2-3D39-486D-BBCC-7101B412C292}" type="datetime4">
              <a:rPr lang="es-CO" smtClean="0"/>
              <a:pPr/>
              <a:t>08 de noviembre de 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7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3489-7FF7-47A6-B526-E42F18D71796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02B5-1A58-43ED-86EA-124DCDA90F6D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4478-1CF9-4E9A-A31A-957DC4B46E58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B336-99B7-4280-B8D7-836E1B9B288A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6C3C-5D20-4D75-9418-DF2E974F2540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EF65-6864-4B25-9BCF-7412077A9A65}" type="datetime4">
              <a:rPr lang="es-CO" smtClean="0"/>
              <a:pPr/>
              <a:t>08 de noviembre de 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MEMORIA PROYECTO ARQUITECTÓNICO CDI APARTADÓ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6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F5F6-ED85-4101-ADB2-172B04DA2EA5}" type="datetime4">
              <a:rPr lang="es-CO" smtClean="0"/>
              <a:pPr/>
              <a:t>08 de noviembre de 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MEMORIA PROYECTO ARQUITECTÓNICO CDI APARTADÓ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5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0 Rectángulo"/>
          <p:cNvSpPr/>
          <p:nvPr/>
        </p:nvSpPr>
        <p:spPr>
          <a:xfrm>
            <a:off x="0" y="6443932"/>
            <a:ext cx="9144000" cy="4140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8 Rectángulo"/>
          <p:cNvSpPr/>
          <p:nvPr/>
        </p:nvSpPr>
        <p:spPr>
          <a:xfrm>
            <a:off x="0" y="741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0125" y="4729657"/>
            <a:ext cx="6858000" cy="60007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100" cap="none" spc="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</a:t>
            </a:r>
            <a:r>
              <a:rPr lang="es-ES" sz="1100" cap="none" spc="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studios y diseños de varios hogares infantiles ajustándolos a los lineamientos de la estrategia de cero a siempre para la atención integral de la primera infancia.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38049" y="6452559"/>
            <a:ext cx="4010678" cy="272246"/>
          </a:xfrm>
        </p:spPr>
        <p:txBody>
          <a:bodyPr/>
          <a:lstStyle/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URBANA14\Desktop\APARTADO\APARTADO\VISTA GENER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22" y="1881988"/>
            <a:ext cx="6500550" cy="25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71155" y="460250"/>
            <a:ext cx="54307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EMORIA </a:t>
            </a: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DESCRIPTIVA C.D.I. APARTADÓ – ANTIOQUIA</a:t>
            </a:r>
            <a:endParaRPr lang="es-CO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5 Rectángulo"/>
          <p:cNvSpPr/>
          <p:nvPr/>
        </p:nvSpPr>
        <p:spPr>
          <a:xfrm>
            <a:off x="2953816" y="92853"/>
            <a:ext cx="624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</a:t>
            </a:r>
            <a:endParaRPr lang="es-CO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>
          <a:xfrm>
            <a:off x="8227378" y="6452559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287572"/>
            <a:ext cx="6426786" cy="441703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32 CuadroTexto"/>
          <p:cNvSpPr txBox="1"/>
          <p:nvPr/>
        </p:nvSpPr>
        <p:spPr>
          <a:xfrm>
            <a:off x="169621" y="4326101"/>
            <a:ext cx="264478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43" name="32 CuadroTexto"/>
          <p:cNvSpPr txBox="1"/>
          <p:nvPr/>
        </p:nvSpPr>
        <p:spPr>
          <a:xfrm>
            <a:off x="161707" y="3496090"/>
            <a:ext cx="264478" cy="253916"/>
          </a:xfrm>
          <a:prstGeom prst="rect">
            <a:avLst/>
          </a:prstGeom>
          <a:solidFill>
            <a:srgbClr val="CCFFCC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44" name="32 CuadroTexto"/>
          <p:cNvSpPr txBox="1"/>
          <p:nvPr/>
        </p:nvSpPr>
        <p:spPr>
          <a:xfrm>
            <a:off x="160413" y="2651738"/>
            <a:ext cx="264478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45" name="32 CuadroTexto"/>
          <p:cNvSpPr txBox="1"/>
          <p:nvPr/>
        </p:nvSpPr>
        <p:spPr>
          <a:xfrm>
            <a:off x="169621" y="3985530"/>
            <a:ext cx="264478" cy="2539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40" name="32 CuadroTexto"/>
          <p:cNvSpPr txBox="1"/>
          <p:nvPr/>
        </p:nvSpPr>
        <p:spPr>
          <a:xfrm>
            <a:off x="169621" y="4821545"/>
            <a:ext cx="264478" cy="253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PROPUESTA DE DISEÑO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Marcador de número de diapositiva 4"/>
          <p:cNvSpPr txBox="1">
            <a:spLocks/>
          </p:cNvSpPr>
          <p:nvPr/>
        </p:nvSpPr>
        <p:spPr>
          <a:xfrm>
            <a:off x="8227011" y="6428756"/>
            <a:ext cx="459422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10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Marcador de pie de página 3"/>
          <p:cNvSpPr txBox="1">
            <a:spLocks/>
          </p:cNvSpPr>
          <p:nvPr/>
        </p:nvSpPr>
        <p:spPr>
          <a:xfrm>
            <a:off x="238048" y="6452559"/>
            <a:ext cx="4213181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86752" y="2419669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050" b="1" dirty="0" smtClean="0">
                <a:latin typeface="Century Gothic" pitchFamily="34" charset="0"/>
              </a:rPr>
              <a:t>5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62356" y="2651738"/>
            <a:ext cx="1590751" cy="2970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s-ES" sz="1100" dirty="0" smtClean="0">
                <a:latin typeface="Century Gothic" pitchFamily="34" charset="0"/>
              </a:rPr>
              <a:t>Zona administrativa y pedagogía 3-23 meses.</a:t>
            </a:r>
          </a:p>
          <a:p>
            <a:pPr marL="228600" indent="-228600" algn="just">
              <a:buAutoNum type="arabicPeriod"/>
            </a:pPr>
            <a:endParaRPr lang="es-ES" sz="1100" dirty="0" smtClean="0">
              <a:latin typeface="Century Gothic" pitchFamily="34" charset="0"/>
            </a:endParaRPr>
          </a:p>
          <a:p>
            <a:pPr marL="228600" indent="-228600" algn="just">
              <a:buAutoNum type="arabicPeriod"/>
            </a:pPr>
            <a:r>
              <a:rPr lang="es-ES" sz="1100" dirty="0" smtClean="0">
                <a:latin typeface="Century Gothic" pitchFamily="34" charset="0"/>
              </a:rPr>
              <a:t>Alimentación y área múltiple.</a:t>
            </a:r>
          </a:p>
          <a:p>
            <a:pPr marL="228600" indent="-228600" algn="just">
              <a:buAutoNum type="arabicPeriod"/>
            </a:pPr>
            <a:endParaRPr lang="es-ES" sz="1100" dirty="0" smtClean="0">
              <a:latin typeface="Century Gothic" pitchFamily="34" charset="0"/>
            </a:endParaRPr>
          </a:p>
          <a:p>
            <a:pPr marL="228600" indent="-228600" algn="just">
              <a:buAutoNum type="arabicPeriod"/>
            </a:pPr>
            <a:r>
              <a:rPr lang="es-ES" sz="1100" dirty="0" smtClean="0">
                <a:latin typeface="Century Gothic" pitchFamily="34" charset="0"/>
              </a:rPr>
              <a:t>Zona de servicio</a:t>
            </a:r>
          </a:p>
          <a:p>
            <a:pPr marL="228600" indent="-228600" algn="just">
              <a:buAutoNum type="arabicPeriod"/>
            </a:pPr>
            <a:endParaRPr lang="es-ES" sz="1100" dirty="0" smtClean="0">
              <a:latin typeface="Century Gothic" pitchFamily="34" charset="0"/>
            </a:endParaRPr>
          </a:p>
          <a:p>
            <a:pPr marL="228600" indent="-228600" algn="just">
              <a:buAutoNum type="arabicPeriod"/>
            </a:pPr>
            <a:r>
              <a:rPr lang="es-ES" sz="1100" dirty="0" smtClean="0">
                <a:latin typeface="Century Gothic" pitchFamily="34" charset="0"/>
              </a:rPr>
              <a:t>Pedagogía 24-36 meses.</a:t>
            </a:r>
          </a:p>
          <a:p>
            <a:pPr marL="228600" indent="-228600" algn="just">
              <a:buAutoNum type="arabicPeriod"/>
            </a:pPr>
            <a:endParaRPr lang="es-ES" sz="1100" dirty="0" smtClean="0">
              <a:latin typeface="Century Gothic" pitchFamily="34" charset="0"/>
            </a:endParaRPr>
          </a:p>
          <a:p>
            <a:pPr marL="228600" indent="-228600" algn="just">
              <a:buAutoNum type="arabicPeriod"/>
            </a:pPr>
            <a:r>
              <a:rPr lang="es-ES" sz="1100" dirty="0" smtClean="0">
                <a:latin typeface="Century Gothic" pitchFamily="34" charset="0"/>
              </a:rPr>
              <a:t>Pedagogía 37-60 meses.</a:t>
            </a:r>
          </a:p>
          <a:p>
            <a:pPr marL="228600" indent="-228600" algn="just">
              <a:buAutoNum type="arabicPeriod"/>
            </a:pPr>
            <a:endParaRPr lang="es-ES" sz="1100" dirty="0" smtClean="0">
              <a:latin typeface="Century Gothic" pitchFamily="34" charset="0"/>
            </a:endParaRPr>
          </a:p>
          <a:p>
            <a:pPr algn="just"/>
            <a:endParaRPr lang="es-ES" sz="1100" dirty="0" smtClean="0">
              <a:latin typeface="Century Gothi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496040" y="4379262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1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968913" y="4395118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2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772685" y="4395118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2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60518" y="3334069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1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439761" y="3334069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4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365630" y="3368626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4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288722" y="3381606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4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266601" y="2440757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5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426113" y="2440757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5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553200" y="2397822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5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288722" y="4372033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latin typeface="Century Gothic" pitchFamily="34" charset="0"/>
              </a:rPr>
              <a:t>3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37" name="36 Flecha arriba"/>
          <p:cNvSpPr/>
          <p:nvPr/>
        </p:nvSpPr>
        <p:spPr>
          <a:xfrm>
            <a:off x="3294133" y="5302440"/>
            <a:ext cx="241605" cy="259396"/>
          </a:xfrm>
          <a:prstGeom prst="up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15 CuadroTexto"/>
          <p:cNvSpPr txBox="1"/>
          <p:nvPr/>
        </p:nvSpPr>
        <p:spPr>
          <a:xfrm>
            <a:off x="2725326" y="5319160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Vía secundaria</a:t>
            </a:r>
            <a:endParaRPr lang="es-CO" sz="1050" dirty="0">
              <a:latin typeface="Century Gothic" pitchFamily="34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 rot="16905473">
            <a:off x="716491" y="3564327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Vía principal</a:t>
            </a:r>
            <a:endParaRPr lang="es-CO" sz="1050" dirty="0">
              <a:latin typeface="Century Gothic" pitchFamily="34" charset="0"/>
            </a:endParaRPr>
          </a:p>
        </p:txBody>
      </p:sp>
      <p:sp>
        <p:nvSpPr>
          <p:cNvPr id="38" name="15 CuadroTexto"/>
          <p:cNvSpPr txBox="1"/>
          <p:nvPr/>
        </p:nvSpPr>
        <p:spPr>
          <a:xfrm rot="16200000">
            <a:off x="2191319" y="5495260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ACCESO</a:t>
            </a:r>
            <a:endParaRPr lang="es-CO" sz="1050" dirty="0">
              <a:latin typeface="Century Gothic" pitchFamily="34" charset="0"/>
            </a:endParaRPr>
          </a:p>
        </p:txBody>
      </p:sp>
      <p:sp>
        <p:nvSpPr>
          <p:cNvPr id="39" name="32 CuadroTexto"/>
          <p:cNvSpPr txBox="1"/>
          <p:nvPr/>
        </p:nvSpPr>
        <p:spPr>
          <a:xfrm>
            <a:off x="-3686031" y="1782625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1</a:t>
            </a:r>
            <a:endParaRPr lang="es-CO" sz="105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>
          <a:xfrm>
            <a:off x="8227378" y="6452559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11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Marcador de pie de página 3"/>
          <p:cNvSpPr txBox="1">
            <a:spLocks/>
          </p:cNvSpPr>
          <p:nvPr/>
        </p:nvSpPr>
        <p:spPr>
          <a:xfrm>
            <a:off x="238048" y="6452559"/>
            <a:ext cx="4541769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PROPUESTA DE DISEÑO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92835" y="5989012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Planta de cubierta </a:t>
            </a:r>
            <a:endParaRPr lang="es-CO" sz="1050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69" y="1274549"/>
            <a:ext cx="7153631" cy="46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4"/>
          <p:cNvSpPr txBox="1">
            <a:spLocks/>
          </p:cNvSpPr>
          <p:nvPr/>
        </p:nvSpPr>
        <p:spPr>
          <a:xfrm>
            <a:off x="8227378" y="6443933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12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Marcador de pie de página 3"/>
          <p:cNvSpPr txBox="1">
            <a:spLocks/>
          </p:cNvSpPr>
          <p:nvPr/>
        </p:nvSpPr>
        <p:spPr>
          <a:xfrm>
            <a:off x="238048" y="6452558"/>
            <a:ext cx="4541769" cy="287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PROPUESTA DE DISEÑO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4" name="13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18901" r="48430" b="57387"/>
          <a:stretch/>
        </p:blipFill>
        <p:spPr bwMode="auto">
          <a:xfrm>
            <a:off x="1457679" y="2904400"/>
            <a:ext cx="6262964" cy="1426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43645" r="42900" b="39516"/>
          <a:stretch/>
        </p:blipFill>
        <p:spPr bwMode="auto">
          <a:xfrm>
            <a:off x="681487" y="861553"/>
            <a:ext cx="7919049" cy="2209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39177" r="37070" b="39172"/>
          <a:stretch/>
        </p:blipFill>
        <p:spPr bwMode="auto">
          <a:xfrm>
            <a:off x="1319843" y="4557803"/>
            <a:ext cx="6400800" cy="1273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719313" y="2535068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Fachada principal</a:t>
            </a:r>
            <a:endParaRPr lang="es-CO" sz="1050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19313" y="4073504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Fachada lateral izquierda</a:t>
            </a:r>
            <a:endParaRPr lang="es-CO" sz="1050" dirty="0">
              <a:latin typeface="Century Gothic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71713" y="5692963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 smtClean="0">
                <a:latin typeface="Century Gothic" pitchFamily="34" charset="0"/>
              </a:rPr>
              <a:t>Fachada lateral derecha</a:t>
            </a:r>
            <a:endParaRPr lang="es-CO" sz="10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29" y="1444042"/>
            <a:ext cx="6426786" cy="4417035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4"/>
          <p:cNvSpPr txBox="1">
            <a:spLocks/>
          </p:cNvSpPr>
          <p:nvPr/>
        </p:nvSpPr>
        <p:spPr>
          <a:xfrm>
            <a:off x="8227378" y="6443567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13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Marcador de pie de página 3"/>
          <p:cNvSpPr txBox="1">
            <a:spLocks/>
          </p:cNvSpPr>
          <p:nvPr/>
        </p:nvSpPr>
        <p:spPr>
          <a:xfrm>
            <a:off x="238049" y="6452558"/>
            <a:ext cx="3929860" cy="287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PROPUESTA DE DISEÑO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2 Marcador de texto"/>
          <p:cNvSpPr>
            <a:spLocks noGrp="1"/>
          </p:cNvSpPr>
          <p:nvPr>
            <p:ph type="body" sz="half" idx="2"/>
          </p:nvPr>
        </p:nvSpPr>
        <p:spPr>
          <a:xfrm>
            <a:off x="900833" y="1099869"/>
            <a:ext cx="7326545" cy="401128"/>
          </a:xfrm>
        </p:spPr>
        <p:txBody>
          <a:bodyPr>
            <a:normAutofit fontScale="92500" lnSpcReduction="10000"/>
          </a:bodyPr>
          <a:lstStyle/>
          <a:p>
            <a:r>
              <a:rPr lang="es-CO" sz="1200" dirty="0" smtClean="0">
                <a:latin typeface="Century Gothic" pitchFamily="34" charset="0"/>
              </a:rPr>
              <a:t>Las circulaciones interiores son limpias y permiten el recorrido a cada una de las dependencias del C.D.I al igual que las zonas exteriores del proyecto</a:t>
            </a:r>
            <a:endParaRPr lang="es-CO" sz="1200" dirty="0">
              <a:latin typeface="Century Gothic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216324" y="4123427"/>
            <a:ext cx="6530196" cy="25879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3191774" y="3170207"/>
            <a:ext cx="0" cy="966159"/>
          </a:xfrm>
          <a:prstGeom prst="straightConnector1">
            <a:avLst/>
          </a:prstGeom>
          <a:ln w="28575">
            <a:solidFill>
              <a:srgbClr val="CC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1216324" y="3183147"/>
            <a:ext cx="6590582" cy="17253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1216324" y="4925683"/>
            <a:ext cx="2320506" cy="0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Flecha arriba"/>
          <p:cNvSpPr/>
          <p:nvPr/>
        </p:nvSpPr>
        <p:spPr>
          <a:xfrm>
            <a:off x="2737512" y="4545724"/>
            <a:ext cx="241605" cy="259396"/>
          </a:xfrm>
          <a:prstGeom prst="up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4666891" y="2104845"/>
            <a:ext cx="8626" cy="106536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6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4"/>
          <p:cNvSpPr txBox="1">
            <a:spLocks/>
          </p:cNvSpPr>
          <p:nvPr/>
        </p:nvSpPr>
        <p:spPr>
          <a:xfrm>
            <a:off x="8192835" y="6452559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14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Marcador de pie de página 3"/>
          <p:cNvSpPr txBox="1">
            <a:spLocks/>
          </p:cNvSpPr>
          <p:nvPr/>
        </p:nvSpPr>
        <p:spPr>
          <a:xfrm>
            <a:off x="238049" y="6452558"/>
            <a:ext cx="3893702" cy="29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MATERIALES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238049" y="1825484"/>
            <a:ext cx="354963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CO" sz="1100" dirty="0" smtClean="0">
                <a:latin typeface="Century Gothic" pitchFamily="34" charset="0"/>
              </a:rPr>
              <a:t>Cubierta tipo sándwich  - termo acústica </a:t>
            </a:r>
          </a:p>
          <a:p>
            <a:pPr marL="228600" indent="-228600" algn="just">
              <a:buFont typeface="+mj-lt"/>
              <a:buAutoNum type="arabicPeriod"/>
            </a:pPr>
            <a:endParaRPr lang="es-CO" sz="1100" dirty="0">
              <a:latin typeface="Century Gothic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CO" sz="1100" dirty="0" smtClean="0">
                <a:latin typeface="Century Gothic" pitchFamily="34" charset="0"/>
              </a:rPr>
              <a:t>Piso </a:t>
            </a:r>
            <a:r>
              <a:rPr lang="es-CO" sz="1100" dirty="0">
                <a:latin typeface="Century Gothic" pitchFamily="34" charset="0"/>
              </a:rPr>
              <a:t>en Baldosa de grano </a:t>
            </a:r>
            <a:r>
              <a:rPr lang="es-CO" sz="1100" dirty="0" smtClean="0">
                <a:latin typeface="Century Gothic" pitchFamily="34" charset="0"/>
              </a:rPr>
              <a:t>33x.33</a:t>
            </a:r>
          </a:p>
          <a:p>
            <a:pPr marL="228600" indent="-228600" algn="just">
              <a:buFont typeface="+mj-lt"/>
              <a:buAutoNum type="arabicPeriod"/>
            </a:pPr>
            <a:endParaRPr lang="es-CO" sz="1100" dirty="0">
              <a:latin typeface="Century Gothic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CO" sz="1100" dirty="0" smtClean="0">
                <a:latin typeface="Century Gothic" pitchFamily="34" charset="0"/>
              </a:rPr>
              <a:t>Fachada colores  </a:t>
            </a:r>
            <a:r>
              <a:rPr lang="es-CO" sz="1100" dirty="0">
                <a:latin typeface="Century Gothic" pitchFamily="34" charset="0"/>
              </a:rPr>
              <a:t>amarillo y </a:t>
            </a:r>
            <a:r>
              <a:rPr lang="es-CO" sz="1100" dirty="0" smtClean="0">
                <a:latin typeface="Century Gothic" pitchFamily="34" charset="0"/>
              </a:rPr>
              <a:t>ocre</a:t>
            </a:r>
          </a:p>
          <a:p>
            <a:pPr marL="228600" indent="-228600" algn="just">
              <a:buFont typeface="+mj-lt"/>
              <a:buAutoNum type="arabicPeriod"/>
            </a:pPr>
            <a:endParaRPr lang="es-CO" sz="1100" dirty="0" smtClean="0">
              <a:latin typeface="Century Gothic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CO" sz="1100" dirty="0" smtClean="0">
                <a:latin typeface="Century Gothic" pitchFamily="34" charset="0"/>
              </a:rPr>
              <a:t>Mampostería (Ladrillo gran formato): </a:t>
            </a:r>
            <a:r>
              <a:rPr lang="es-CO" sz="1100" dirty="0">
                <a:latin typeface="Century Gothic" pitchFamily="34" charset="0"/>
              </a:rPr>
              <a:t>Deben ser resistentes, durables, de colores neutros y de mínimo mantenimiento acorde con tipo </a:t>
            </a:r>
            <a:r>
              <a:rPr lang="es-CO" sz="1100" dirty="0" smtClean="0">
                <a:latin typeface="Century Gothic" pitchFamily="34" charset="0"/>
              </a:rPr>
              <a:t>de edificaciones</a:t>
            </a:r>
            <a:r>
              <a:rPr lang="es-CO" sz="1100" dirty="0">
                <a:latin typeface="Century Gothic" pitchFamily="34" charset="0"/>
              </a:rPr>
              <a:t>, se busca el </a:t>
            </a:r>
            <a:r>
              <a:rPr lang="es-CO" sz="1100" dirty="0" smtClean="0">
                <a:latin typeface="Century Gothic" pitchFamily="34" charset="0"/>
              </a:rPr>
              <a:t>mínimo </a:t>
            </a:r>
            <a:r>
              <a:rPr lang="es-CO" sz="1100" dirty="0">
                <a:latin typeface="Century Gothic" pitchFamily="34" charset="0"/>
              </a:rPr>
              <a:t>contraste posible con el entorno, por tal motivo se propone gran parte </a:t>
            </a:r>
            <a:r>
              <a:rPr lang="es-CO" sz="1100" dirty="0" smtClean="0">
                <a:latin typeface="Century Gothic" pitchFamily="34" charset="0"/>
              </a:rPr>
              <a:t>del edificio </a:t>
            </a:r>
            <a:r>
              <a:rPr lang="es-CO" sz="1100" dirty="0">
                <a:latin typeface="Century Gothic" pitchFamily="34" charset="0"/>
              </a:rPr>
              <a:t>en muros de ladrillo café y acabados exteriores con  revoque y pintura  </a:t>
            </a:r>
            <a:r>
              <a:rPr lang="es-CO" sz="1100" dirty="0" smtClean="0">
                <a:latin typeface="Century Gothic" pitchFamily="34" charset="0"/>
              </a:rPr>
              <a:t>acrílica </a:t>
            </a:r>
            <a:r>
              <a:rPr lang="es-CO" sz="1100" dirty="0">
                <a:latin typeface="Century Gothic" pitchFamily="34" charset="0"/>
              </a:rPr>
              <a:t>texturizada , con colores cálidos de la gama de las fachadas del </a:t>
            </a:r>
            <a:r>
              <a:rPr lang="es-CO" sz="1100" dirty="0" smtClean="0">
                <a:latin typeface="Century Gothic" pitchFamily="34" charset="0"/>
              </a:rPr>
              <a:t>entorno.</a:t>
            </a:r>
          </a:p>
          <a:p>
            <a:pPr marL="228600" indent="-228600" algn="just">
              <a:buFont typeface="+mj-lt"/>
              <a:buAutoNum type="arabicPeriod"/>
            </a:pPr>
            <a:endParaRPr lang="es-CO" sz="1100" dirty="0" smtClean="0">
              <a:latin typeface="Century Gothic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 smtClean="0">
                <a:latin typeface="Century Gothic" pitchFamily="34" charset="0"/>
              </a:rPr>
              <a:t>Quiebra vistas(Aero screen 300).</a:t>
            </a:r>
            <a:endParaRPr lang="es-CO" sz="1100" dirty="0" smtClean="0">
              <a:latin typeface="Century Gothic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s-CO" sz="1100" dirty="0" smtClean="0">
              <a:latin typeface="Century Gothic" pitchFamily="34" charset="0"/>
            </a:endParaRPr>
          </a:p>
          <a:p>
            <a:pPr algn="just"/>
            <a:r>
              <a:rPr lang="es-CO" sz="1100" dirty="0" smtClean="0">
                <a:latin typeface="Century Gothic" pitchFamily="34" charset="0"/>
              </a:rPr>
              <a:t>En </a:t>
            </a:r>
            <a:r>
              <a:rPr lang="es-CO" sz="1100" dirty="0">
                <a:latin typeface="Century Gothic" pitchFamily="34" charset="0"/>
              </a:rPr>
              <a:t>general se buscaron materiales de alta resistencia y bajo mantenimiento</a:t>
            </a:r>
            <a:r>
              <a:rPr lang="es-CO" sz="1100" dirty="0" smtClean="0">
                <a:latin typeface="Century Gothic" pitchFamily="34" charset="0"/>
              </a:rPr>
              <a:t>. </a:t>
            </a:r>
            <a:endParaRPr lang="es-ES" sz="1100" dirty="0">
              <a:latin typeface="Century Gothic" pitchFamily="34" charset="0"/>
            </a:endParaRPr>
          </a:p>
        </p:txBody>
      </p:sp>
      <p:pic>
        <p:nvPicPr>
          <p:cNvPr id="21" name="Imagen 9" descr="amarill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4" y="3618042"/>
            <a:ext cx="877670" cy="1673907"/>
          </a:xfrm>
          <a:prstGeom prst="rect">
            <a:avLst/>
          </a:prstGeom>
        </p:spPr>
      </p:pic>
      <p:pic>
        <p:nvPicPr>
          <p:cNvPr id="22" name="Imagen 10" descr="pis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34" y="1890706"/>
            <a:ext cx="886718" cy="161056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21253" r="34245" b="41643"/>
          <a:stretch/>
        </p:blipFill>
        <p:spPr bwMode="auto">
          <a:xfrm>
            <a:off x="4410828" y="2994503"/>
            <a:ext cx="2897976" cy="14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URBANA14\AppData\Local\Microsoft\Windows\INetCache\IE\57W03MBB\descar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83" y="1125299"/>
            <a:ext cx="2845818" cy="17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r="30937" b="21240"/>
          <a:stretch/>
        </p:blipFill>
        <p:spPr bwMode="auto">
          <a:xfrm>
            <a:off x="4572000" y="4705372"/>
            <a:ext cx="1926566" cy="165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177926" y="1693302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1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509265" y="4945388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3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09265" y="3247359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2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553200" y="6102433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5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131751" y="4116110"/>
            <a:ext cx="264478" cy="253916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latin typeface="Century Gothic" pitchFamily="34" charset="0"/>
              </a:rPr>
              <a:t>4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19" name="22 CuadroTexto"/>
          <p:cNvSpPr txBox="1"/>
          <p:nvPr/>
        </p:nvSpPr>
        <p:spPr>
          <a:xfrm>
            <a:off x="4779817" y="4945388"/>
            <a:ext cx="1047267" cy="1030870"/>
          </a:xfrm>
          <a:prstGeom prst="rect">
            <a:avLst/>
          </a:prstGeom>
          <a:noFill/>
          <a:ln>
            <a:solidFill>
              <a:srgbClr val="CC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endParaRPr lang="es-CO" sz="105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número de diapositiva 4"/>
          <p:cNvSpPr txBox="1">
            <a:spLocks/>
          </p:cNvSpPr>
          <p:nvPr/>
        </p:nvSpPr>
        <p:spPr>
          <a:xfrm>
            <a:off x="8227378" y="6428756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15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Marcador de pie de página 3"/>
          <p:cNvSpPr txBox="1">
            <a:spLocks/>
          </p:cNvSpPr>
          <p:nvPr/>
        </p:nvSpPr>
        <p:spPr>
          <a:xfrm>
            <a:off x="238049" y="6452559"/>
            <a:ext cx="3964496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5098211" y="412996"/>
            <a:ext cx="3433513" cy="342499"/>
          </a:xfrm>
        </p:spPr>
        <p:txBody>
          <a:bodyPr>
            <a:noAutofit/>
          </a:bodyPr>
          <a:lstStyle/>
          <a:p>
            <a:pPr algn="r"/>
            <a:r>
              <a:rPr lang="es-ES" sz="15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PROPUESTA VEGETACION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5" t="19149" r="51995" b="28841"/>
          <a:stretch/>
        </p:blipFill>
        <p:spPr bwMode="auto">
          <a:xfrm>
            <a:off x="2220297" y="2180574"/>
            <a:ext cx="1376776" cy="18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5" t="38486" r="25151" b="28802"/>
          <a:stretch/>
        </p:blipFill>
        <p:spPr bwMode="auto">
          <a:xfrm>
            <a:off x="408107" y="4110988"/>
            <a:ext cx="3335757" cy="197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6"/>
          <p:cNvSpPr txBox="1"/>
          <p:nvPr/>
        </p:nvSpPr>
        <p:spPr>
          <a:xfrm>
            <a:off x="634862" y="1017917"/>
            <a:ext cx="78968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 smtClean="0">
                <a:latin typeface="Century Gothic" pitchFamily="34" charset="0"/>
              </a:rPr>
              <a:t>ARBORIZACION</a:t>
            </a:r>
          </a:p>
          <a:p>
            <a:pPr algn="just"/>
            <a:endParaRPr lang="es-ES" sz="1100" dirty="0">
              <a:latin typeface="Century Gothic" pitchFamily="34" charset="0"/>
            </a:endParaRPr>
          </a:p>
          <a:p>
            <a:pPr algn="just"/>
            <a:r>
              <a:rPr lang="es-ES" sz="1100" dirty="0" smtClean="0">
                <a:latin typeface="Century Gothic" pitchFamily="34" charset="0"/>
              </a:rPr>
              <a:t>Para el proyecto se proponen arboles tipo aliso y </a:t>
            </a:r>
            <a:r>
              <a:rPr lang="es-ES" sz="1100" dirty="0" err="1" smtClean="0">
                <a:latin typeface="Century Gothic" pitchFamily="34" charset="0"/>
              </a:rPr>
              <a:t>ocobo</a:t>
            </a:r>
            <a:r>
              <a:rPr lang="es-ES" sz="1100" dirty="0" smtClean="0">
                <a:latin typeface="Century Gothic" pitchFamily="34" charset="0"/>
              </a:rPr>
              <a:t>.</a:t>
            </a:r>
          </a:p>
          <a:p>
            <a:pPr algn="just"/>
            <a:r>
              <a:rPr lang="es-ES" sz="1100" dirty="0" smtClean="0">
                <a:latin typeface="Century Gothic" pitchFamily="34" charset="0"/>
              </a:rPr>
              <a:t>Estos fueron ubicados de forma estratégica| en todo el proyecto para proporcionar sombra y crear un ambiente climático agradable y de confort</a:t>
            </a:r>
            <a:endParaRPr lang="es-ES" sz="1100" dirty="0"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02545" y="2274120"/>
            <a:ext cx="3099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b="1" dirty="0">
                <a:latin typeface="Century Gothic" pitchFamily="34" charset="0"/>
              </a:rPr>
              <a:t>Descripción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Este árbol es originario de América y se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encuentra desde el sur de México,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Venezuela, Colombia y Ecuador; se le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conoce con varios nombres además de</a:t>
            </a:r>
          </a:p>
          <a:p>
            <a:pPr algn="just"/>
            <a:r>
              <a:rPr lang="es-CO" sz="1100" dirty="0" err="1">
                <a:latin typeface="Century Gothic" pitchFamily="34" charset="0"/>
              </a:rPr>
              <a:t>Ocobo</a:t>
            </a:r>
            <a:r>
              <a:rPr lang="es-CO" sz="1100" dirty="0">
                <a:latin typeface="Century Gothic" pitchFamily="34" charset="0"/>
              </a:rPr>
              <a:t>, también lo llaman flor </a:t>
            </a:r>
            <a:r>
              <a:rPr lang="es-CO" sz="1100" dirty="0" err="1">
                <a:latin typeface="Century Gothic" pitchFamily="34" charset="0"/>
              </a:rPr>
              <a:t>moraqo</a:t>
            </a:r>
            <a:r>
              <a:rPr lang="es-CO" sz="1100" dirty="0">
                <a:latin typeface="Century Gothic" pitchFamily="34" charset="0"/>
              </a:rPr>
              <a:t>,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guayacán lila, guayacán rosado y roble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morado. Es una especie </a:t>
            </a:r>
            <a:r>
              <a:rPr lang="es-CO" sz="1100" dirty="0" err="1">
                <a:latin typeface="Century Gothic" pitchFamily="34" charset="0"/>
              </a:rPr>
              <a:t>escaducifolia</a:t>
            </a:r>
            <a:r>
              <a:rPr lang="es-CO" sz="1100" dirty="0">
                <a:latin typeface="Century Gothic" pitchFamily="34" charset="0"/>
              </a:rPr>
              <a:t>, es</a:t>
            </a:r>
          </a:p>
          <a:p>
            <a:pPr algn="just"/>
            <a:r>
              <a:rPr lang="es-CO" sz="1100" dirty="0">
                <a:latin typeface="Century Gothic" pitchFamily="34" charset="0"/>
              </a:rPr>
              <a:t>decir, que renueva su </a:t>
            </a:r>
            <a:r>
              <a:rPr lang="es-CO" sz="1100" dirty="0" smtClean="0">
                <a:latin typeface="Century Gothic" pitchFamily="34" charset="0"/>
              </a:rPr>
              <a:t>follaje.</a:t>
            </a:r>
            <a:endParaRPr lang="es-CO" sz="1100" dirty="0"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48" y="3909374"/>
            <a:ext cx="1708509" cy="217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90837" y="4443907"/>
            <a:ext cx="2565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>
                <a:latin typeface="Century Gothic" pitchFamily="34" charset="0"/>
              </a:rPr>
              <a:t>Descripción</a:t>
            </a:r>
          </a:p>
          <a:p>
            <a:r>
              <a:rPr lang="pt-BR" sz="1100" dirty="0" err="1">
                <a:latin typeface="Century Gothic" pitchFamily="34" charset="0"/>
              </a:rPr>
              <a:t>Árbol</a:t>
            </a:r>
            <a:r>
              <a:rPr lang="pt-BR" sz="1100" dirty="0">
                <a:latin typeface="Century Gothic" pitchFamily="34" charset="0"/>
              </a:rPr>
              <a:t> de porte elevado. </a:t>
            </a:r>
            <a:r>
              <a:rPr lang="pt-BR" sz="1100" dirty="0" err="1">
                <a:latin typeface="Century Gothic" pitchFamily="34" charset="0"/>
              </a:rPr>
              <a:t>Corteza</a:t>
            </a:r>
            <a:r>
              <a:rPr lang="pt-BR" sz="1100" dirty="0">
                <a:latin typeface="Century Gothic" pitchFamily="34" charset="0"/>
              </a:rPr>
              <a:t> </a:t>
            </a:r>
            <a:r>
              <a:rPr lang="pt-BR" sz="1100" dirty="0" err="1">
                <a:latin typeface="Century Gothic" pitchFamily="34" charset="0"/>
              </a:rPr>
              <a:t>grisácea</a:t>
            </a:r>
            <a:r>
              <a:rPr lang="pt-BR" sz="1100" dirty="0">
                <a:latin typeface="Century Gothic" pitchFamily="34" charset="0"/>
              </a:rPr>
              <a:t>,</a:t>
            </a:r>
          </a:p>
          <a:p>
            <a:r>
              <a:rPr lang="es-CO" sz="1100" dirty="0">
                <a:latin typeface="Century Gothic" pitchFamily="34" charset="0"/>
              </a:rPr>
              <a:t>muy agrietada. </a:t>
            </a:r>
            <a:r>
              <a:rPr lang="es-CO" sz="1100" dirty="0" err="1">
                <a:latin typeface="Century Gothic" pitchFamily="34" charset="0"/>
              </a:rPr>
              <a:t>Troncorecto</a:t>
            </a:r>
            <a:r>
              <a:rPr lang="es-CO" sz="1100" dirty="0">
                <a:latin typeface="Century Gothic" pitchFamily="34" charset="0"/>
              </a:rPr>
              <a:t>. Copa</a:t>
            </a:r>
          </a:p>
          <a:p>
            <a:r>
              <a:rPr lang="es-CO" sz="1100" dirty="0">
                <a:latin typeface="Century Gothic" pitchFamily="34" charset="0"/>
              </a:rPr>
              <a:t>cilíndrica-cónica</a:t>
            </a:r>
          </a:p>
        </p:txBody>
      </p:sp>
      <p:cxnSp>
        <p:nvCxnSpPr>
          <p:cNvPr id="5" name="4 Conector recto de flecha"/>
          <p:cNvCxnSpPr>
            <a:endCxn id="2" idx="1"/>
          </p:cNvCxnSpPr>
          <p:nvPr/>
        </p:nvCxnSpPr>
        <p:spPr>
          <a:xfrm>
            <a:off x="3407434" y="3082033"/>
            <a:ext cx="79511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6150013" y="5161807"/>
            <a:ext cx="812126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número de diapositiva 4"/>
          <p:cNvSpPr txBox="1">
            <a:spLocks/>
          </p:cNvSpPr>
          <p:nvPr/>
        </p:nvSpPr>
        <p:spPr>
          <a:xfrm>
            <a:off x="8250102" y="6428756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16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Marcador de pie de página 3"/>
          <p:cNvSpPr txBox="1">
            <a:spLocks/>
          </p:cNvSpPr>
          <p:nvPr/>
        </p:nvSpPr>
        <p:spPr>
          <a:xfrm>
            <a:off x="238048" y="6452559"/>
            <a:ext cx="3906769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IMAGEN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" name="Imagen 10" descr="VISTA GENERA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2743" b="2675"/>
          <a:stretch/>
        </p:blipFill>
        <p:spPr>
          <a:xfrm>
            <a:off x="611560" y="1725283"/>
            <a:ext cx="7802397" cy="2932981"/>
          </a:xfrm>
          <a:prstGeom prst="rect">
            <a:avLst/>
          </a:prstGeom>
        </p:spPr>
      </p:pic>
      <p:sp>
        <p:nvSpPr>
          <p:cNvPr id="31" name="30 CuadroTexto"/>
          <p:cNvSpPr txBox="1"/>
          <p:nvPr/>
        </p:nvSpPr>
        <p:spPr>
          <a:xfrm>
            <a:off x="5879271" y="4727277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b="1" dirty="0" smtClean="0">
                <a:latin typeface="Century Gothic" pitchFamily="34" charset="0"/>
              </a:rPr>
              <a:t>Vista general del proyecto</a:t>
            </a:r>
            <a:endParaRPr lang="es-CO" sz="105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número de diapositiva 4"/>
          <p:cNvSpPr txBox="1">
            <a:spLocks/>
          </p:cNvSpPr>
          <p:nvPr/>
        </p:nvSpPr>
        <p:spPr>
          <a:xfrm>
            <a:off x="8313642" y="6452559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17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Marcador de pie de página 3"/>
          <p:cNvSpPr txBox="1">
            <a:spLocks/>
          </p:cNvSpPr>
          <p:nvPr/>
        </p:nvSpPr>
        <p:spPr>
          <a:xfrm>
            <a:off x="238048" y="6452559"/>
            <a:ext cx="3987587" cy="26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IMAGEN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8" name="Marcador de contenido 8" descr="CUBIERTAS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" b="-403"/>
          <a:stretch/>
        </p:blipFill>
        <p:spPr>
          <a:xfrm>
            <a:off x="3551572" y="3062378"/>
            <a:ext cx="5109544" cy="2892195"/>
          </a:xfrm>
        </p:spPr>
      </p:pic>
      <p:pic>
        <p:nvPicPr>
          <p:cNvPr id="4098" name="Picture 2" descr="C:\Users\AURBANA14\Desktop\APARTADO\APARTADO\FACHA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8049" y="1064088"/>
            <a:ext cx="8448751" cy="1570691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6178735" y="2669962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b="1" dirty="0" smtClean="0">
                <a:latin typeface="Century Gothic" pitchFamily="34" charset="0"/>
              </a:rPr>
              <a:t>Vista fachada principal</a:t>
            </a:r>
            <a:endParaRPr lang="es-CO" sz="1050" b="1" dirty="0">
              <a:latin typeface="Century Gothi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65439" y="5692963"/>
            <a:ext cx="2508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b="1" dirty="0" smtClean="0">
                <a:latin typeface="Century Gothic" pitchFamily="34" charset="0"/>
              </a:rPr>
              <a:t>Vista superior cubierta</a:t>
            </a:r>
            <a:endParaRPr lang="es-CO" sz="105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rgbClr val="BFBFBF">
              <a:alpha val="53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299" y="430785"/>
            <a:ext cx="3709360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LOCALIZACION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4964545" y="2124364"/>
            <a:ext cx="3583453" cy="962131"/>
          </a:xfrm>
        </p:spPr>
        <p:txBody>
          <a:bodyPr>
            <a:noAutofit/>
          </a:bodyPr>
          <a:lstStyle/>
          <a:p>
            <a:pPr algn="just"/>
            <a:r>
              <a:rPr lang="es-CO" sz="1000" b="0" dirty="0" smtClean="0">
                <a:latin typeface="Century Gothic" pitchFamily="34" charset="0"/>
              </a:rPr>
              <a:t>El CDI se encuentra ubicado en un predio en la calle 102C del municipio de Apartadó, Antioquia, cuenta con vías de acceso que le permite una adecuada conexión desde diferentes sectores y que le otorgan el carácter de edificio publico.</a:t>
            </a:r>
          </a:p>
          <a:p>
            <a:pPr algn="just"/>
            <a:endParaRPr lang="es-CO" sz="1000" dirty="0">
              <a:latin typeface="Century Gothic" pitchFamily="34" charset="0"/>
            </a:endParaRPr>
          </a:p>
          <a:p>
            <a:pPr algn="just"/>
            <a:endParaRPr lang="es-CO" sz="1000" b="0" dirty="0">
              <a:latin typeface="Century Gothic" pitchFamily="34" charset="0"/>
            </a:endParaRPr>
          </a:p>
        </p:txBody>
      </p:sp>
      <p:sp>
        <p:nvSpPr>
          <p:cNvPr id="10" name="Marcador de número de diapositiva 4"/>
          <p:cNvSpPr txBox="1">
            <a:spLocks/>
          </p:cNvSpPr>
          <p:nvPr/>
        </p:nvSpPr>
        <p:spPr>
          <a:xfrm>
            <a:off x="8227377" y="6457090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2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38049" y="6452559"/>
            <a:ext cx="4599496" cy="272246"/>
          </a:xfrm>
        </p:spPr>
        <p:txBody>
          <a:bodyPr/>
          <a:lstStyle/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AURBANA14\Desktop\APARTADO\Apartadó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r="3548"/>
          <a:stretch/>
        </p:blipFill>
        <p:spPr bwMode="auto">
          <a:xfrm>
            <a:off x="4964545" y="3223323"/>
            <a:ext cx="3641434" cy="29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onector"/>
          <p:cNvSpPr/>
          <p:nvPr/>
        </p:nvSpPr>
        <p:spPr>
          <a:xfrm>
            <a:off x="6549583" y="5269628"/>
            <a:ext cx="359952" cy="379563"/>
          </a:xfrm>
          <a:prstGeom prst="flowChartConnector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 descr="250px-Colombia_-_Antioquia_-_Apartad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9" y="2535392"/>
            <a:ext cx="1957419" cy="2043545"/>
          </a:xfrm>
          <a:prstGeom prst="rect">
            <a:avLst/>
          </a:prstGeom>
        </p:spPr>
      </p:pic>
      <p:pic>
        <p:nvPicPr>
          <p:cNvPr id="7" name="Imagen 6" descr="250px-Colombia_location_map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1" y="2124364"/>
            <a:ext cx="1819620" cy="2081645"/>
          </a:xfrm>
          <a:prstGeom prst="rect">
            <a:avLst/>
          </a:prstGeom>
        </p:spPr>
      </p:pic>
      <p:sp>
        <p:nvSpPr>
          <p:cNvPr id="15" name="2 Marcador de texto"/>
          <p:cNvSpPr txBox="1">
            <a:spLocks/>
          </p:cNvSpPr>
          <p:nvPr/>
        </p:nvSpPr>
        <p:spPr>
          <a:xfrm>
            <a:off x="474451" y="1023502"/>
            <a:ext cx="8055071" cy="1100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1000" b="1" dirty="0" smtClean="0">
                <a:latin typeface="Century Gothic" pitchFamily="34" charset="0"/>
              </a:rPr>
              <a:t>UBICACI</a:t>
            </a:r>
            <a:r>
              <a:rPr lang="is-IS" sz="1000" b="1" dirty="0" smtClean="0">
                <a:latin typeface="Century Gothic" pitchFamily="34" charset="0"/>
              </a:rPr>
              <a:t>Ó</a:t>
            </a:r>
            <a:r>
              <a:rPr lang="es-CO" sz="1000" b="1" dirty="0" smtClean="0">
                <a:latin typeface="Century Gothic" pitchFamily="34" charset="0"/>
              </a:rPr>
              <a:t>N GEOGRAFICA</a:t>
            </a:r>
          </a:p>
          <a:p>
            <a:pPr algn="just"/>
            <a:r>
              <a:rPr lang="es-CO" sz="1000" dirty="0" smtClean="0">
                <a:latin typeface="Century Gothic" pitchFamily="34" charset="0"/>
              </a:rPr>
              <a:t>Apartado se encuentra localizada en la subregion de uraba en el departamento de antioquia. Limita por el norte y oeste con la ciudad de turbo, por el este con el departamento de cordoba y por el sur con el municipio de carepas. Sucabecera municipal esta a 336 kilometros de la capital departamental medellin y posee una extension de 600 kilometros cuadrados. Entre sus 48 barrios se distinguen el barrio obrero, barrio manzanares, barrio pueblo nuevo, barrio ortiz, policarpa y barrio velez y su 4 corregimientos son san jose de apartado, el reposo, puerto giron y churido pueblo</a:t>
            </a:r>
            <a:endParaRPr lang="es-CO" sz="1000" dirty="0">
              <a:latin typeface="Century Gothic" pitchFamily="34" charset="0"/>
            </a:endParaRPr>
          </a:p>
        </p:txBody>
      </p:sp>
      <p:sp>
        <p:nvSpPr>
          <p:cNvPr id="16" name="2 Marcador de texto"/>
          <p:cNvSpPr txBox="1">
            <a:spLocks/>
          </p:cNvSpPr>
          <p:nvPr/>
        </p:nvSpPr>
        <p:spPr>
          <a:xfrm>
            <a:off x="885682" y="4681263"/>
            <a:ext cx="2761369" cy="165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/>
              <a:buChar char="•"/>
            </a:pPr>
            <a:r>
              <a:rPr lang="es-CO" sz="1000" dirty="0" smtClean="0">
                <a:latin typeface="Century Gothic" pitchFamily="34" charset="0"/>
              </a:rPr>
              <a:t>Fundacion 30 de 0ctubre de 1907.</a:t>
            </a:r>
          </a:p>
          <a:p>
            <a:pPr marL="171450" indent="-171450" algn="just">
              <a:buFont typeface="Arial"/>
              <a:buChar char="•"/>
            </a:pPr>
            <a:r>
              <a:rPr lang="es-ES_tradnl" sz="1000" dirty="0" smtClean="0">
                <a:latin typeface="Century Gothic" pitchFamily="34" charset="0"/>
              </a:rPr>
              <a:t>Conversión</a:t>
            </a:r>
            <a:r>
              <a:rPr lang="es-CO" sz="1000" dirty="0" smtClean="0">
                <a:latin typeface="Century Gothic" pitchFamily="34" charset="0"/>
              </a:rPr>
              <a:t>n en municipio 1968.</a:t>
            </a:r>
          </a:p>
          <a:p>
            <a:pPr marL="171450" indent="-171450" algn="just">
              <a:buFont typeface="Arial"/>
              <a:buChar char="•"/>
            </a:pPr>
            <a:r>
              <a:rPr lang="es-CO" sz="1000" dirty="0" smtClean="0">
                <a:latin typeface="Century Gothic" pitchFamily="34" charset="0"/>
              </a:rPr>
              <a:t>Distancia 344 kl a no Medellin</a:t>
            </a:r>
          </a:p>
          <a:p>
            <a:pPr marL="171450" indent="-171450" algn="just">
              <a:buFont typeface="Arial"/>
              <a:buChar char="•"/>
            </a:pPr>
            <a:r>
              <a:rPr lang="es-CO" sz="1000" dirty="0" smtClean="0">
                <a:latin typeface="Century Gothic" pitchFamily="34" charset="0"/>
              </a:rPr>
              <a:t>Altitud 30 msnm</a:t>
            </a:r>
          </a:p>
          <a:p>
            <a:pPr marL="171450" indent="-171450" algn="just">
              <a:buFont typeface="Arial"/>
              <a:buChar char="•"/>
            </a:pPr>
            <a:r>
              <a:rPr lang="es-CO" sz="1000" dirty="0" smtClean="0">
                <a:latin typeface="Century Gothic" pitchFamily="34" charset="0"/>
              </a:rPr>
              <a:t>Temperatura maxima: 35ª C.</a:t>
            </a:r>
          </a:p>
          <a:p>
            <a:pPr marL="171450" indent="-171450" algn="just">
              <a:buFont typeface="Arial"/>
              <a:buChar char="•"/>
            </a:pPr>
            <a:r>
              <a:rPr lang="es-ES" sz="1000" dirty="0" smtClean="0">
                <a:latin typeface="Century Gothic" pitchFamily="34" charset="0"/>
              </a:rPr>
              <a:t>T</a:t>
            </a:r>
            <a:r>
              <a:rPr lang="es-CO" sz="1000" dirty="0" smtClean="0">
                <a:latin typeface="Century Gothic" pitchFamily="34" charset="0"/>
              </a:rPr>
              <a:t>emperatura minima: 23ª C.</a:t>
            </a:r>
          </a:p>
          <a:p>
            <a:pPr marL="171450" indent="-171450" algn="just">
              <a:buFont typeface="Arial"/>
              <a:buChar char="•"/>
            </a:pPr>
            <a:r>
              <a:rPr lang="es-CO" sz="1000" dirty="0" smtClean="0">
                <a:latin typeface="Century Gothic" pitchFamily="34" charset="0"/>
              </a:rPr>
              <a:t>Precipitacion: 3.00 mm/año </a:t>
            </a:r>
          </a:p>
          <a:p>
            <a:pPr marL="171450" indent="-171450" algn="just">
              <a:buFont typeface="Arial"/>
              <a:buChar char="•"/>
            </a:pPr>
            <a:r>
              <a:rPr lang="es-CO" sz="1000" dirty="0" smtClean="0">
                <a:latin typeface="Century Gothic" pitchFamily="34" charset="0"/>
              </a:rPr>
              <a:t>Superficie 607 km2</a:t>
            </a:r>
          </a:p>
          <a:p>
            <a:pPr marL="171450" indent="-171450" algn="just">
              <a:buFont typeface="Arial"/>
              <a:buChar char="•"/>
            </a:pPr>
            <a:endParaRPr lang="es-CO" sz="1000" dirty="0" smtClean="0">
              <a:latin typeface="Century Gothic" pitchFamily="34" charset="0"/>
            </a:endParaRPr>
          </a:p>
          <a:p>
            <a:pPr algn="just"/>
            <a:endParaRPr lang="es-CO" sz="1000" dirty="0" smtClean="0">
              <a:latin typeface="Century Gothic" pitchFamily="34" charset="0"/>
            </a:endParaRPr>
          </a:p>
          <a:p>
            <a:pPr algn="just"/>
            <a:endParaRPr lang="es-CO" sz="1000" dirty="0">
              <a:latin typeface="Century Gothic" pitchFamily="34" charset="0"/>
            </a:endParaRPr>
          </a:p>
        </p:txBody>
      </p:sp>
      <p:sp>
        <p:nvSpPr>
          <p:cNvPr id="21" name="Flecha curvada hacia abajo 20"/>
          <p:cNvSpPr/>
          <p:nvPr/>
        </p:nvSpPr>
        <p:spPr>
          <a:xfrm rot="1443980">
            <a:off x="3829989" y="3677293"/>
            <a:ext cx="3451080" cy="8042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curvada hacia abajo 21"/>
          <p:cNvSpPr/>
          <p:nvPr/>
        </p:nvSpPr>
        <p:spPr>
          <a:xfrm rot="1260361">
            <a:off x="1803748" y="3086494"/>
            <a:ext cx="1985818" cy="515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22507" y="430776"/>
            <a:ext cx="3709360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ESQUEMA DE BURBUJAS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474453" y="1045211"/>
            <a:ext cx="3658820" cy="296106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600"/>
              </a:spcBef>
            </a:pPr>
            <a:r>
              <a:rPr lang="es-ES" sz="1200" b="0" dirty="0" smtClean="0">
                <a:latin typeface="Century Gothic" pitchFamily="34" charset="0"/>
              </a:rPr>
              <a:t>La estructura programática del proyecto responde a los estándares y parámetros de área establecidos por el ICBF, </a:t>
            </a:r>
            <a:r>
              <a:rPr lang="es-ES" sz="1200" dirty="0" smtClean="0">
                <a:latin typeface="Century Gothic" pitchFamily="34" charset="0"/>
              </a:rPr>
              <a:t>con una capacidad</a:t>
            </a:r>
            <a:r>
              <a:rPr lang="es-ES" sz="1200" b="0" dirty="0" smtClean="0">
                <a:latin typeface="Century Gothic" pitchFamily="34" charset="0"/>
              </a:rPr>
              <a:t> de 300 niños.  </a:t>
            </a:r>
          </a:p>
          <a:p>
            <a:pPr algn="just">
              <a:spcBef>
                <a:spcPts val="600"/>
              </a:spcBef>
            </a:pPr>
            <a:r>
              <a:rPr lang="es-ES" sz="1200" b="0" dirty="0" smtClean="0">
                <a:latin typeface="Century Gothic" pitchFamily="34" charset="0"/>
              </a:rPr>
              <a:t>La descripción de ambientes de dichos estándares se constituyen en el punto de partida para el desarrollo del flujograma o esquema de burbuja de las zonas educativas, administrativa, servicios </a:t>
            </a:r>
            <a:r>
              <a:rPr lang="es-ES" sz="1200" dirty="0" smtClean="0">
                <a:latin typeface="Century Gothic" pitchFamily="34" charset="0"/>
              </a:rPr>
              <a:t>de apoyo</a:t>
            </a:r>
            <a:r>
              <a:rPr lang="es-ES" sz="1200" b="0" dirty="0" smtClean="0">
                <a:latin typeface="Century Gothic" pitchFamily="34" charset="0"/>
              </a:rPr>
              <a:t> y zonas exteriores, los cuales se observan en el grafico guardando una lógica en función a  a las actividades necesarias que se desarrollan en esta infraestructura de atención a la primera infancia.</a:t>
            </a:r>
          </a:p>
          <a:p>
            <a:pPr algn="just">
              <a:spcBef>
                <a:spcPts val="600"/>
              </a:spcBef>
            </a:pPr>
            <a:r>
              <a:rPr lang="es-ES" sz="1200" dirty="0" smtClean="0">
                <a:latin typeface="Century Gothic" pitchFamily="34" charset="0"/>
              </a:rPr>
              <a:t>En el diagrama adjunto se muestra la espacialidad por colores donde se determina su uso especifico.</a:t>
            </a:r>
          </a:p>
          <a:p>
            <a:pPr algn="just">
              <a:spcBef>
                <a:spcPts val="600"/>
              </a:spcBef>
            </a:pPr>
            <a:endParaRPr lang="es-ES" sz="1200" dirty="0">
              <a:latin typeface="Century Gothic" pitchFamily="34" charset="0"/>
            </a:endParaRPr>
          </a:p>
          <a:p>
            <a:pPr algn="just">
              <a:spcBef>
                <a:spcPts val="600"/>
              </a:spcBef>
            </a:pPr>
            <a:endParaRPr lang="es-CO" dirty="0"/>
          </a:p>
        </p:txBody>
      </p:sp>
      <p:sp>
        <p:nvSpPr>
          <p:cNvPr id="10" name="Marcador de número de diapositiva 4"/>
          <p:cNvSpPr txBox="1">
            <a:spLocks/>
          </p:cNvSpPr>
          <p:nvPr/>
        </p:nvSpPr>
        <p:spPr>
          <a:xfrm>
            <a:off x="8227378" y="6428756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3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38049" y="6452559"/>
            <a:ext cx="4345496" cy="272246"/>
          </a:xfrm>
        </p:spPr>
        <p:txBody>
          <a:bodyPr/>
          <a:lstStyle/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" name="12 Marcador de contenido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27836" r="38565" b="25425"/>
          <a:stretch/>
        </p:blipFill>
        <p:spPr bwMode="auto">
          <a:xfrm>
            <a:off x="3771212" y="1345393"/>
            <a:ext cx="5372787" cy="4356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e 3"/>
          <p:cNvSpPr/>
          <p:nvPr/>
        </p:nvSpPr>
        <p:spPr>
          <a:xfrm>
            <a:off x="539108" y="3890818"/>
            <a:ext cx="242454" cy="23090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522944" y="4318000"/>
            <a:ext cx="242454" cy="23090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539108" y="4634346"/>
            <a:ext cx="242454" cy="2309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22944" y="5009333"/>
            <a:ext cx="242454" cy="23090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22944" y="5691909"/>
            <a:ext cx="242454" cy="2309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539108" y="5355696"/>
            <a:ext cx="242454" cy="230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 Marcador de texto"/>
          <p:cNvSpPr txBox="1">
            <a:spLocks/>
          </p:cNvSpPr>
          <p:nvPr/>
        </p:nvSpPr>
        <p:spPr>
          <a:xfrm>
            <a:off x="913180" y="4199432"/>
            <a:ext cx="3520274" cy="234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endParaRPr lang="es-CO" dirty="0"/>
          </a:p>
        </p:txBody>
      </p:sp>
      <p:sp>
        <p:nvSpPr>
          <p:cNvPr id="22" name="2 Marcador de texto"/>
          <p:cNvSpPr txBox="1">
            <a:spLocks/>
          </p:cNvSpPr>
          <p:nvPr/>
        </p:nvSpPr>
        <p:spPr>
          <a:xfrm>
            <a:off x="834432" y="3879102"/>
            <a:ext cx="1999923" cy="21339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dirty="0" smtClean="0">
                <a:latin typeface="Century Gothic" pitchFamily="34" charset="0"/>
              </a:rPr>
              <a:t>Zona pedagógica de 24 a 36 meses   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de alimentación  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de servicios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pedagógica de 3 a  23 meses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pedagógica de 37 a 60 meses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administrativa</a:t>
            </a:r>
            <a:endParaRPr lang="es-CO" sz="1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98224" y="259526"/>
            <a:ext cx="1380226" cy="3424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5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AREAS</a:t>
            </a:r>
            <a:endParaRPr lang="es-ES" sz="15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pie de página 3"/>
          <p:cNvSpPr txBox="1">
            <a:spLocks/>
          </p:cNvSpPr>
          <p:nvPr/>
        </p:nvSpPr>
        <p:spPr>
          <a:xfrm>
            <a:off x="238049" y="6452559"/>
            <a:ext cx="4137678" cy="312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>
          <a:xfrm>
            <a:off x="8378450" y="6468636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4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46932"/>
              </p:ext>
            </p:extLst>
          </p:nvPr>
        </p:nvGraphicFramePr>
        <p:xfrm>
          <a:off x="520950" y="602025"/>
          <a:ext cx="8008572" cy="583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oja de cálculo" r:id="rId4" imgW="13915992" imgH="15830525" progId="Excel.Sheet.8">
                  <p:embed/>
                </p:oleObj>
              </mc:Choice>
              <mc:Fallback>
                <p:oleObj name="Hoja de cálculo" r:id="rId4" imgW="13915992" imgH="15830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950" y="602025"/>
                        <a:ext cx="8008572" cy="5832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27" y="1306943"/>
            <a:ext cx="6138238" cy="3629233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0" y="6440944"/>
            <a:ext cx="9144000" cy="41406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742552" y="4205549"/>
            <a:ext cx="1999923" cy="2133941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CO" sz="1000" dirty="0" smtClean="0">
                <a:latin typeface="Century Gothic" pitchFamily="34" charset="0"/>
              </a:rPr>
              <a:t>Zona pedagógica de 24 a 36 meses   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de alimentación  y área múltiple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de servicios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pedagógica de 3 a  23 meses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pedagógica de 37 a 60 meses</a:t>
            </a:r>
          </a:p>
          <a:p>
            <a:endParaRPr lang="es-CO" sz="1000" dirty="0" smtClean="0">
              <a:latin typeface="Century Gothic" pitchFamily="34" charset="0"/>
            </a:endParaRPr>
          </a:p>
          <a:p>
            <a:r>
              <a:rPr lang="es-CO" sz="1000" dirty="0" smtClean="0">
                <a:latin typeface="Century Gothic" pitchFamily="34" charset="0"/>
              </a:rPr>
              <a:t>Zona administrativa</a:t>
            </a:r>
            <a:endParaRPr lang="es-CO" sz="1000" dirty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66851" y="4603751"/>
            <a:ext cx="267658" cy="247211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6366850" y="4205549"/>
            <a:ext cx="267659" cy="247211"/>
          </a:xfrm>
          <a:prstGeom prst="rect">
            <a:avLst/>
          </a:prstGeom>
          <a:solidFill>
            <a:srgbClr val="BDA581">
              <a:alpha val="8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6366851" y="4936176"/>
            <a:ext cx="277523" cy="247211"/>
          </a:xfrm>
          <a:prstGeom prst="rect">
            <a:avLst/>
          </a:prstGeom>
          <a:solidFill>
            <a:schemeClr val="accent6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6375955" y="5296270"/>
            <a:ext cx="268419" cy="247211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6385693" y="5660065"/>
            <a:ext cx="258681" cy="2472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6385693" y="5986699"/>
            <a:ext cx="277397" cy="247211"/>
          </a:xfrm>
          <a:prstGeom prst="rect">
            <a:avLst/>
          </a:prstGeom>
          <a:solidFill>
            <a:srgbClr val="B8D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Marcador de número de diapositiva 4"/>
          <p:cNvSpPr txBox="1">
            <a:spLocks/>
          </p:cNvSpPr>
          <p:nvPr/>
        </p:nvSpPr>
        <p:spPr>
          <a:xfrm>
            <a:off x="8236356" y="6452559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5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7" name="Marcador de pie de página 3"/>
          <p:cNvSpPr txBox="1">
            <a:spLocks/>
          </p:cNvSpPr>
          <p:nvPr/>
        </p:nvSpPr>
        <p:spPr>
          <a:xfrm>
            <a:off x="238049" y="6452558"/>
            <a:ext cx="4183860" cy="29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572000" y="430776"/>
            <a:ext cx="3886237" cy="342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5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ZONIFICACION</a:t>
            </a:r>
            <a:endParaRPr lang="es-ES" sz="15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8509" y="6440071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número de diapositiva 4"/>
          <p:cNvSpPr txBox="1">
            <a:spLocks/>
          </p:cNvSpPr>
          <p:nvPr/>
        </p:nvSpPr>
        <p:spPr>
          <a:xfrm>
            <a:off x="8227378" y="6452559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6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Marcador de pie de página 3"/>
          <p:cNvSpPr txBox="1">
            <a:spLocks/>
          </p:cNvSpPr>
          <p:nvPr/>
        </p:nvSpPr>
        <p:spPr>
          <a:xfrm>
            <a:off x="238048" y="6452559"/>
            <a:ext cx="4333951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Marcador de texto 33"/>
          <p:cNvSpPr>
            <a:spLocks noGrp="1"/>
          </p:cNvSpPr>
          <p:nvPr>
            <p:ph type="body" sz="half" idx="2"/>
          </p:nvPr>
        </p:nvSpPr>
        <p:spPr>
          <a:xfrm>
            <a:off x="238049" y="943758"/>
            <a:ext cx="8536496" cy="2912459"/>
          </a:xfr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O" sz="1600" b="1" dirty="0" smtClean="0">
                <a:latin typeface="Century Gothic" pitchFamily="34" charset="0"/>
              </a:rPr>
              <a:t>CONCEPTO ARQUITECTONICO</a:t>
            </a:r>
          </a:p>
          <a:p>
            <a:pPr marL="0" indent="0" algn="just">
              <a:buNone/>
            </a:pPr>
            <a:endParaRPr lang="es-CO" sz="1600" b="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es-CO" sz="1600" b="0" dirty="0" smtClean="0">
                <a:latin typeface="Century Gothic" pitchFamily="34" charset="0"/>
              </a:rPr>
              <a:t>Formalmente </a:t>
            </a:r>
            <a:r>
              <a:rPr lang="es-CO" sz="1600" b="0" dirty="0">
                <a:latin typeface="Century Gothic" pitchFamily="34" charset="0"/>
              </a:rPr>
              <a:t>el edificio del </a:t>
            </a:r>
            <a:r>
              <a:rPr lang="es-CO" sz="1600" b="0" dirty="0" smtClean="0">
                <a:latin typeface="Century Gothic" pitchFamily="34" charset="0"/>
              </a:rPr>
              <a:t>Centro de </a:t>
            </a:r>
            <a:r>
              <a:rPr lang="es-CO" sz="1600" b="0" dirty="0">
                <a:latin typeface="Century Gothic" pitchFamily="34" charset="0"/>
              </a:rPr>
              <a:t>Desarrollo Infantil consta de una </a:t>
            </a:r>
            <a:r>
              <a:rPr lang="es-CO" sz="1600" b="0" dirty="0" smtClean="0">
                <a:latin typeface="Century Gothic" pitchFamily="34" charset="0"/>
              </a:rPr>
              <a:t>planta; se proyecta </a:t>
            </a:r>
            <a:r>
              <a:rPr lang="es-CO" sz="1600" b="0" dirty="0">
                <a:latin typeface="Century Gothic" pitchFamily="34" charset="0"/>
              </a:rPr>
              <a:t>como </a:t>
            </a:r>
            <a:r>
              <a:rPr lang="es-CO" sz="1600" b="0" dirty="0" smtClean="0">
                <a:latin typeface="Century Gothic" pitchFamily="34" charset="0"/>
              </a:rPr>
              <a:t>una agrupación simétrica de </a:t>
            </a:r>
            <a:r>
              <a:rPr lang="es-CO" sz="1600" b="0" dirty="0">
                <a:latin typeface="Century Gothic" pitchFamily="34" charset="0"/>
              </a:rPr>
              <a:t>volúmenes </a:t>
            </a:r>
            <a:r>
              <a:rPr lang="es-CO" sz="1600" b="0" dirty="0" smtClean="0">
                <a:latin typeface="Century Gothic" pitchFamily="34" charset="0"/>
              </a:rPr>
              <a:t>organizados, diferenciados por las circulaciones de los </a:t>
            </a:r>
            <a:r>
              <a:rPr lang="es-CO" sz="1600" b="0" dirty="0">
                <a:latin typeface="Century Gothic" pitchFamily="34" charset="0"/>
              </a:rPr>
              <a:t>distintos bloques </a:t>
            </a:r>
            <a:r>
              <a:rPr lang="es-CO" sz="1600" b="0" dirty="0" smtClean="0">
                <a:latin typeface="Century Gothic" pitchFamily="34" charset="0"/>
              </a:rPr>
              <a:t>que conforman el proyecto.</a:t>
            </a:r>
          </a:p>
          <a:p>
            <a:pPr marL="0" indent="0" algn="just">
              <a:buNone/>
            </a:pPr>
            <a:endParaRPr lang="es-CO" sz="1600" b="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es-CO" sz="1600" b="0" dirty="0">
                <a:latin typeface="Century Gothic" pitchFamily="34" charset="0"/>
              </a:rPr>
              <a:t>Estos volúmenes se ordenan compositivamente, de forma que su disposición permita las circulaciones y la relación entre los diferentes espacios dentro del edificio</a:t>
            </a:r>
            <a:r>
              <a:rPr lang="es-CO" sz="1600" b="0" dirty="0" smtClean="0">
                <a:latin typeface="Century Gothic" pitchFamily="34" charset="0"/>
              </a:rPr>
              <a:t>.</a:t>
            </a:r>
          </a:p>
          <a:p>
            <a:pPr marL="0" indent="0" algn="just">
              <a:buNone/>
            </a:pPr>
            <a:endParaRPr lang="es-CO" sz="1600" b="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es-CO" sz="1600" b="0" dirty="0" smtClean="0">
                <a:latin typeface="Century Gothic" pitchFamily="34" charset="0"/>
              </a:rPr>
              <a:t> </a:t>
            </a:r>
            <a:r>
              <a:rPr lang="es-CO" sz="1600" dirty="0">
                <a:latin typeface="Century Gothic" pitchFamily="34" charset="0"/>
              </a:rPr>
              <a:t>L</a:t>
            </a:r>
            <a:r>
              <a:rPr lang="es-CO" sz="1600" b="0" dirty="0" smtClean="0">
                <a:latin typeface="Century Gothic" pitchFamily="34" charset="0"/>
              </a:rPr>
              <a:t>a disposición de las edificaciones permiten la </a:t>
            </a:r>
            <a:r>
              <a:rPr lang="es-CO" sz="1600" b="0" dirty="0">
                <a:latin typeface="Century Gothic" pitchFamily="34" charset="0"/>
              </a:rPr>
              <a:t>iluminación y ventilación de las diferentes áreas</a:t>
            </a:r>
            <a:r>
              <a:rPr lang="es-CO" sz="1600" b="0" dirty="0" smtClean="0">
                <a:latin typeface="Century Gothic" pitchFamily="34" charset="0"/>
              </a:rPr>
              <a:t>, así mismo </a:t>
            </a:r>
            <a:r>
              <a:rPr lang="es-CO" sz="1600" b="0" dirty="0">
                <a:latin typeface="Century Gothic" pitchFamily="34" charset="0"/>
              </a:rPr>
              <a:t>la visualización </a:t>
            </a:r>
            <a:r>
              <a:rPr lang="es-CO" sz="1600" b="0" dirty="0" smtClean="0">
                <a:latin typeface="Century Gothic" pitchFamily="34" charset="0"/>
              </a:rPr>
              <a:t>de </a:t>
            </a:r>
            <a:r>
              <a:rPr lang="es-CO" sz="1600" b="0" dirty="0">
                <a:latin typeface="Century Gothic" pitchFamily="34" charset="0"/>
              </a:rPr>
              <a:t>las distintas zonas interiores</a:t>
            </a:r>
            <a:r>
              <a:rPr lang="es-CO" sz="1600" b="0" dirty="0" smtClean="0">
                <a:latin typeface="Century Gothic" pitchFamily="34" charset="0"/>
              </a:rPr>
              <a:t>.</a:t>
            </a:r>
          </a:p>
          <a:p>
            <a:pPr algn="just"/>
            <a:endParaRPr lang="es-CO" sz="1600" b="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es-CO" sz="1600" b="0" dirty="0">
                <a:latin typeface="Century Gothic" pitchFamily="34" charset="0"/>
              </a:rPr>
              <a:t>El volumen obtenido con la solución proyectada intenta destacar las diferentes zonas interiores </a:t>
            </a:r>
            <a:r>
              <a:rPr lang="es-CO" sz="1600" b="0" dirty="0" smtClean="0">
                <a:latin typeface="Century Gothic" pitchFamily="34" charset="0"/>
              </a:rPr>
              <a:t>que se relacionan con distintas areas de uso, donde la proyeccion arquitectonica busco definir caracterizaciones fisicas del proyecto consolidado para el desarrollo del </a:t>
            </a:r>
            <a:r>
              <a:rPr lang="es-CO" sz="1600" dirty="0" smtClean="0">
                <a:latin typeface="Century Gothic" pitchFamily="34" charset="0"/>
              </a:rPr>
              <a:t>mismo</a:t>
            </a:r>
            <a:r>
              <a:rPr lang="es-CO" sz="1600" b="0" dirty="0" smtClean="0">
                <a:latin typeface="Century Gothic" pitchFamily="34" charset="0"/>
              </a:rPr>
              <a:t>.</a:t>
            </a:r>
          </a:p>
          <a:p>
            <a:pPr marL="0" indent="0" algn="just">
              <a:buNone/>
            </a:pPr>
            <a:endParaRPr lang="es-CO" sz="1600" b="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es-CO" sz="1600" dirty="0">
                <a:latin typeface="Century Gothic" pitchFamily="34" charset="0"/>
              </a:rPr>
              <a:t>Para definir los ambientes  particulares tipo </a:t>
            </a:r>
            <a:r>
              <a:rPr lang="es-CO" sz="1600" dirty="0" smtClean="0">
                <a:latin typeface="Century Gothic" pitchFamily="34" charset="0"/>
              </a:rPr>
              <a:t>jardines </a:t>
            </a:r>
            <a:r>
              <a:rPr lang="es-CO" sz="1600" dirty="0">
                <a:latin typeface="Century Gothic" pitchFamily="34" charset="0"/>
              </a:rPr>
              <a:t>entre las aulas que se fusionan  con las zonas verdes que rodean las edificaciones, todo esto con el objetivo de generar permeabilidad  y circulación constante del aire. </a:t>
            </a:r>
            <a:endParaRPr lang="es-ES" sz="1600" dirty="0"/>
          </a:p>
          <a:p>
            <a:pPr marL="0" indent="0" algn="just">
              <a:buNone/>
            </a:pPr>
            <a:endParaRPr lang="es-CO" sz="1600" dirty="0">
              <a:latin typeface="Century Gothic" pitchFamily="34" charset="0"/>
            </a:endParaRPr>
          </a:p>
          <a:p>
            <a:pPr marL="0" indent="0" algn="just">
              <a:buNone/>
            </a:pPr>
            <a:endParaRPr lang="es-CO" sz="1600" b="0" dirty="0" smtClean="0">
              <a:latin typeface="Century Gothic" pitchFamily="34" charset="0"/>
            </a:endParaRPr>
          </a:p>
          <a:p>
            <a:pPr algn="just"/>
            <a:endParaRPr lang="es-ES" sz="1600" dirty="0">
              <a:latin typeface="Century Gothic" pitchFamily="34" charset="0"/>
            </a:endParaRPr>
          </a:p>
          <a:p>
            <a:pPr algn="just"/>
            <a:endParaRPr lang="es-CO" sz="1600" b="0" dirty="0">
              <a:latin typeface="Century Gothic" pitchFamily="34" charset="0"/>
            </a:endParaRPr>
          </a:p>
          <a:p>
            <a:pPr algn="just"/>
            <a:endParaRPr lang="es-CO" b="0" dirty="0"/>
          </a:p>
          <a:p>
            <a:endParaRPr lang="es-ES" dirty="0"/>
          </a:p>
        </p:txBody>
      </p:sp>
      <p:pic>
        <p:nvPicPr>
          <p:cNvPr id="20" name="Marcador de contenido 8" descr="CUBIERTAS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1" b="-1181"/>
          <a:stretch/>
        </p:blipFill>
        <p:spPr>
          <a:xfrm rot="10800000">
            <a:off x="605728" y="4038471"/>
            <a:ext cx="4061950" cy="2320505"/>
          </a:xfrm>
        </p:spPr>
      </p:pic>
      <p:sp>
        <p:nvSpPr>
          <p:cNvPr id="22" name="Marcador de texto 6"/>
          <p:cNvSpPr txBox="1">
            <a:spLocks/>
          </p:cNvSpPr>
          <p:nvPr/>
        </p:nvSpPr>
        <p:spPr>
          <a:xfrm>
            <a:off x="5270740" y="4038471"/>
            <a:ext cx="3503805" cy="232050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1100" dirty="0"/>
          </a:p>
        </p:txBody>
      </p:sp>
      <p:sp>
        <p:nvSpPr>
          <p:cNvPr id="38" name="Título 1"/>
          <p:cNvSpPr>
            <a:spLocks noGrp="1"/>
          </p:cNvSpPr>
          <p:nvPr>
            <p:ph type="title"/>
          </p:nvPr>
        </p:nvSpPr>
        <p:spPr>
          <a:xfrm>
            <a:off x="4572000" y="430776"/>
            <a:ext cx="3886237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CRITERIO DE IMPLANTACION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9" name="AutoShape 167"/>
          <p:cNvSpPr>
            <a:spLocks noChangeArrowheads="1"/>
          </p:cNvSpPr>
          <p:nvPr/>
        </p:nvSpPr>
        <p:spPr bwMode="auto">
          <a:xfrm>
            <a:off x="812567" y="5843427"/>
            <a:ext cx="633534" cy="596644"/>
          </a:xfrm>
          <a:prstGeom prst="sun">
            <a:avLst>
              <a:gd name="adj" fmla="val 25000"/>
            </a:avLst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O" sz="1000" dirty="0"/>
              <a:t>6pm</a:t>
            </a:r>
            <a:endParaRPr lang="es-ES" sz="1000" dirty="0"/>
          </a:p>
        </p:txBody>
      </p:sp>
      <p:sp>
        <p:nvSpPr>
          <p:cNvPr id="40" name="AutoShape 168"/>
          <p:cNvSpPr>
            <a:spLocks noChangeArrowheads="1"/>
          </p:cNvSpPr>
          <p:nvPr/>
        </p:nvSpPr>
        <p:spPr bwMode="auto">
          <a:xfrm>
            <a:off x="1790583" y="3740149"/>
            <a:ext cx="633534" cy="596644"/>
          </a:xfrm>
          <a:prstGeom prst="sun">
            <a:avLst>
              <a:gd name="adj" fmla="val 25000"/>
            </a:avLst>
          </a:prstGeom>
          <a:solidFill>
            <a:srgbClr val="FFCC66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O" sz="1000" dirty="0"/>
              <a:t>12m</a:t>
            </a:r>
            <a:endParaRPr lang="es-ES" sz="1000" dirty="0"/>
          </a:p>
        </p:txBody>
      </p:sp>
      <p:sp>
        <p:nvSpPr>
          <p:cNvPr id="41" name="AutoShape 169"/>
          <p:cNvSpPr>
            <a:spLocks noChangeArrowheads="1"/>
          </p:cNvSpPr>
          <p:nvPr/>
        </p:nvSpPr>
        <p:spPr bwMode="auto">
          <a:xfrm>
            <a:off x="4161919" y="4195102"/>
            <a:ext cx="633534" cy="596644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O" sz="1000" dirty="0"/>
              <a:t>6am</a:t>
            </a:r>
            <a:endParaRPr lang="es-ES" sz="1000" dirty="0"/>
          </a:p>
        </p:txBody>
      </p:sp>
      <p:sp>
        <p:nvSpPr>
          <p:cNvPr id="42" name="41 Rectángulo"/>
          <p:cNvSpPr/>
          <p:nvPr/>
        </p:nvSpPr>
        <p:spPr>
          <a:xfrm>
            <a:off x="5270740" y="4108791"/>
            <a:ext cx="34091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s-ES" sz="1100" b="1" dirty="0" err="1" smtClean="0">
                <a:latin typeface="Century Gothic" pitchFamily="34" charset="0"/>
                <a:ea typeface="Arial Unicode MS" pitchFamily="34" charset="-128"/>
                <a:cs typeface="Arial" charset="0"/>
              </a:rPr>
              <a:t>Asoleación</a:t>
            </a:r>
            <a:r>
              <a:rPr lang="es-ES" sz="1100" dirty="0" smtClean="0">
                <a:latin typeface="Century Gothic" pitchFamily="34" charset="0"/>
                <a:ea typeface="Arial Unicode MS" pitchFamily="34" charset="-128"/>
                <a:cs typeface="Arial" charset="0"/>
              </a:rPr>
              <a:t>: En la mañana entra por el este donde el sistema de confort es normal para los módulos 5, 4 y 3 fachada lateral derecha para lo cual se propuso </a:t>
            </a:r>
            <a:r>
              <a:rPr lang="es-ES" sz="1100" dirty="0" err="1" smtClean="0">
                <a:latin typeface="Century Gothic" pitchFamily="34" charset="0"/>
                <a:ea typeface="Arial Unicode MS" pitchFamily="34" charset="-128"/>
                <a:cs typeface="Arial" charset="0"/>
              </a:rPr>
              <a:t>cortasoles</a:t>
            </a:r>
            <a:r>
              <a:rPr lang="es-ES" sz="1100" dirty="0" smtClean="0">
                <a:latin typeface="Century Gothic" pitchFamily="34" charset="0"/>
                <a:ea typeface="Arial Unicode MS" pitchFamily="34" charset="-128"/>
                <a:cs typeface="Arial" charset="0"/>
              </a:rPr>
              <a:t> y vegetación con el fin de disminuir el impacto del sol.</a:t>
            </a:r>
          </a:p>
          <a:p>
            <a:pPr marL="342900" indent="-342900" algn="just"/>
            <a:r>
              <a:rPr lang="es-ES" sz="1100" dirty="0">
                <a:latin typeface="Century Gothic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s-ES" sz="1100" dirty="0" smtClean="0">
                <a:latin typeface="Century Gothic" pitchFamily="34" charset="0"/>
                <a:ea typeface="Arial Unicode MS" pitchFamily="34" charset="-128"/>
                <a:cs typeface="Arial" charset="0"/>
              </a:rPr>
              <a:t>        En la tarde se oculta por el oeste pegándole a los módulos 1,2 y 5 generando protección a los salones internos y el área administrativa por medio de </a:t>
            </a:r>
            <a:r>
              <a:rPr lang="es-ES" sz="1100" dirty="0" err="1" smtClean="0">
                <a:latin typeface="Century Gothic" pitchFamily="34" charset="0"/>
                <a:ea typeface="Arial Unicode MS" pitchFamily="34" charset="-128"/>
                <a:cs typeface="Arial" charset="0"/>
              </a:rPr>
              <a:t>cortasoles</a:t>
            </a:r>
            <a:r>
              <a:rPr lang="es-ES" sz="1100" dirty="0" smtClean="0">
                <a:latin typeface="Century Gothic" pitchFamily="34" charset="0"/>
                <a:ea typeface="Arial Unicode MS" pitchFamily="34" charset="-128"/>
                <a:cs typeface="Arial" charset="0"/>
              </a:rPr>
              <a:t> y vegetación para contrarrestar y minimizar la entrada del sol </a:t>
            </a:r>
            <a:endParaRPr lang="es-ES" sz="1000" dirty="0" smtClean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46" name="4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7682">
            <a:off x="4722370" y="5557041"/>
            <a:ext cx="485775" cy="5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curvada hacia arriba"/>
          <p:cNvSpPr/>
          <p:nvPr/>
        </p:nvSpPr>
        <p:spPr>
          <a:xfrm rot="9236559">
            <a:off x="500138" y="4179881"/>
            <a:ext cx="4010126" cy="938849"/>
          </a:xfrm>
          <a:prstGeom prst="curvedUpArrow">
            <a:avLst>
              <a:gd name="adj1" fmla="val 25000"/>
              <a:gd name="adj2" fmla="val 51065"/>
              <a:gd name="adj3" fmla="val 25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/>
          <p:cNvSpPr txBox="1"/>
          <p:nvPr/>
        </p:nvSpPr>
        <p:spPr>
          <a:xfrm>
            <a:off x="670639" y="3849965"/>
            <a:ext cx="771868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latin typeface="Century Gothic" pitchFamily="34" charset="0"/>
              </a:rPr>
              <a:t>Se </a:t>
            </a:r>
            <a:r>
              <a:rPr lang="es-CO" sz="1100" dirty="0">
                <a:latin typeface="Century Gothic" pitchFamily="34" charset="0"/>
              </a:rPr>
              <a:t>proyecta un edificio </a:t>
            </a:r>
            <a:r>
              <a:rPr lang="es-CO" sz="1100" dirty="0" smtClean="0">
                <a:latin typeface="Century Gothic" pitchFamily="34" charset="0"/>
              </a:rPr>
              <a:t>de elementos puros como el cuadradro y el rectangulo, </a:t>
            </a:r>
            <a:r>
              <a:rPr lang="es-CO" sz="1100" dirty="0">
                <a:latin typeface="Century Gothic" pitchFamily="34" charset="0"/>
              </a:rPr>
              <a:t>volúmenes claros, que pronuncia la horizontalidad frente a la verticalidad, de recorridos fácilmente entendibles y espacios luminosos, que se organiza basándose en criterios de orientación y </a:t>
            </a:r>
            <a:r>
              <a:rPr lang="es-CO" sz="1100" dirty="0" smtClean="0">
                <a:latin typeface="Century Gothic" pitchFamily="34" charset="0"/>
              </a:rPr>
              <a:t>ventilación con </a:t>
            </a:r>
            <a:r>
              <a:rPr lang="es-CO" sz="1100" dirty="0">
                <a:latin typeface="Century Gothic" pitchFamily="34" charset="0"/>
              </a:rPr>
              <a:t>el objeto de conseguir el máximo confort y funcionalidad. </a:t>
            </a:r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r>
              <a:rPr lang="es-CO" sz="1100" dirty="0" smtClean="0">
                <a:latin typeface="Century Gothic" pitchFamily="34" charset="0"/>
              </a:rPr>
              <a:t>En el grafico se evidencia las ventilaciones cruzadas tanto en las aulas interiores como exteriores generando criterios de confort y ambiente ventilado</a:t>
            </a:r>
          </a:p>
          <a:p>
            <a:pPr algn="just"/>
            <a:endParaRPr lang="es-CO" sz="1100" dirty="0">
              <a:latin typeface="Century Gothic" pitchFamily="34" charset="0"/>
            </a:endParaRPr>
          </a:p>
          <a:p>
            <a:pPr algn="just"/>
            <a:r>
              <a:rPr lang="es-CO" sz="1100" dirty="0" smtClean="0">
                <a:latin typeface="Century Gothic" pitchFamily="34" charset="0"/>
              </a:rPr>
              <a:t>Se pretende que el </a:t>
            </a:r>
            <a:r>
              <a:rPr lang="es-CO" sz="1100" dirty="0">
                <a:latin typeface="Century Gothic" pitchFamily="34" charset="0"/>
              </a:rPr>
              <a:t>edificio tenga </a:t>
            </a:r>
            <a:r>
              <a:rPr lang="es-CO" sz="1100" dirty="0" smtClean="0">
                <a:latin typeface="Century Gothic" pitchFamily="34" charset="0"/>
              </a:rPr>
              <a:t>identidad </a:t>
            </a:r>
            <a:r>
              <a:rPr lang="es-CO" sz="1100" dirty="0">
                <a:latin typeface="Century Gothic" pitchFamily="34" charset="0"/>
              </a:rPr>
              <a:t>suficiente para ser contrastado y reconocido entre el resto de edificaciones de la </a:t>
            </a:r>
            <a:r>
              <a:rPr lang="es-CO" sz="1100" dirty="0" smtClean="0">
                <a:latin typeface="Century Gothic" pitchFamily="34" charset="0"/>
              </a:rPr>
              <a:t>zona</a:t>
            </a:r>
            <a:r>
              <a:rPr lang="es-CO" sz="1100" dirty="0">
                <a:latin typeface="Century Gothic" pitchFamily="34" charset="0"/>
              </a:rPr>
              <a:t> </a:t>
            </a:r>
            <a:r>
              <a:rPr lang="es-CO" sz="1100" dirty="0" smtClean="0">
                <a:latin typeface="Century Gothic" pitchFamily="34" charset="0"/>
              </a:rPr>
              <a:t>tratando de buscar una identidad ideal para el proposito que es una edificacion para niños y su desarrollo.</a:t>
            </a:r>
          </a:p>
          <a:p>
            <a:pPr algn="just"/>
            <a:endParaRPr lang="es-CO" sz="1100" dirty="0">
              <a:latin typeface="Century Gothic" pitchFamily="34" charset="0"/>
            </a:endParaRPr>
          </a:p>
          <a:p>
            <a:pPr algn="just"/>
            <a:r>
              <a:rPr lang="es-CO" sz="1100" dirty="0">
                <a:latin typeface="Century Gothic" pitchFamily="34" charset="0"/>
              </a:rPr>
              <a:t>Funcionalmente y como respuesta al programa de necesidades, se ha proyectado una edificación </a:t>
            </a:r>
            <a:r>
              <a:rPr lang="es-CO" sz="1100" dirty="0" smtClean="0">
                <a:latin typeface="Century Gothic" pitchFamily="34" charset="0"/>
              </a:rPr>
              <a:t>formada </a:t>
            </a:r>
            <a:r>
              <a:rPr lang="es-CO" sz="1100" dirty="0">
                <a:latin typeface="Century Gothic" pitchFamily="34" charset="0"/>
              </a:rPr>
              <a:t>por </a:t>
            </a:r>
            <a:r>
              <a:rPr lang="es-CO" sz="1100" dirty="0" smtClean="0">
                <a:latin typeface="Century Gothic" pitchFamily="34" charset="0"/>
              </a:rPr>
              <a:t>cinco </a:t>
            </a:r>
            <a:r>
              <a:rPr lang="es-CO" sz="1100" dirty="0">
                <a:latin typeface="Century Gothic" pitchFamily="34" charset="0"/>
              </a:rPr>
              <a:t>bloques </a:t>
            </a:r>
            <a:r>
              <a:rPr lang="es-CO" sz="1100" dirty="0" smtClean="0">
                <a:latin typeface="Century Gothic" pitchFamily="34" charset="0"/>
              </a:rPr>
              <a:t>unidos </a:t>
            </a:r>
            <a:r>
              <a:rPr lang="es-CO" sz="1100" dirty="0">
                <a:latin typeface="Century Gothic" pitchFamily="34" charset="0"/>
              </a:rPr>
              <a:t>mediante zonas de circulación </a:t>
            </a:r>
            <a:r>
              <a:rPr lang="es-CO" sz="1100" dirty="0" smtClean="0">
                <a:latin typeface="Century Gothic" pitchFamily="34" charset="0"/>
              </a:rPr>
              <a:t>cubiertas y confortables para todos sus usuarios.</a:t>
            </a:r>
          </a:p>
          <a:p>
            <a:pPr algn="just"/>
            <a:endParaRPr lang="es-ES_tradnl" sz="1100" b="1" dirty="0" smtClean="0">
              <a:latin typeface="Century Gothic" pitchFamily="34" charset="0"/>
              <a:ea typeface="Arial Unicode MS" pitchFamily="34" charset="-128"/>
              <a:cs typeface="Arial" charset="0"/>
            </a:endParaRPr>
          </a:p>
          <a:p>
            <a:pPr algn="just"/>
            <a:endParaRPr lang="es-ES" sz="1100" dirty="0">
              <a:solidFill>
                <a:srgbClr val="C00000"/>
              </a:solidFill>
              <a:latin typeface="Century Gothic" pitchFamily="34" charset="0"/>
              <a:ea typeface="Arial Unicode MS" pitchFamily="34" charset="-128"/>
              <a:cs typeface="Arial" charset="0"/>
            </a:endParaRPr>
          </a:p>
          <a:p>
            <a:pPr algn="just"/>
            <a:endParaRPr lang="es-CO" sz="1100" dirty="0">
              <a:latin typeface="Century Gothic" pitchFamily="34" charset="0"/>
            </a:endParaRPr>
          </a:p>
          <a:p>
            <a:endParaRPr lang="es-ES" dirty="0"/>
          </a:p>
        </p:txBody>
      </p:sp>
      <p:pic>
        <p:nvPicPr>
          <p:cNvPr id="13" name="12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2" t="56704" r="31988" b="22333"/>
          <a:stretch/>
        </p:blipFill>
        <p:spPr bwMode="auto">
          <a:xfrm>
            <a:off x="714880" y="1147296"/>
            <a:ext cx="7624636" cy="2626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Marcador de número de diapositiva 4"/>
          <p:cNvSpPr txBox="1">
            <a:spLocks/>
          </p:cNvSpPr>
          <p:nvPr/>
        </p:nvSpPr>
        <p:spPr>
          <a:xfrm>
            <a:off x="8238254" y="6443933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7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Marcador de pie de página 3"/>
          <p:cNvSpPr txBox="1">
            <a:spLocks/>
          </p:cNvSpPr>
          <p:nvPr/>
        </p:nvSpPr>
        <p:spPr>
          <a:xfrm>
            <a:off x="238049" y="6452559"/>
            <a:ext cx="4010678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7" name="36 Conector curvado"/>
          <p:cNvCxnSpPr/>
          <p:nvPr/>
        </p:nvCxnSpPr>
        <p:spPr>
          <a:xfrm>
            <a:off x="5704829" y="2633774"/>
            <a:ext cx="1268626" cy="575862"/>
          </a:xfrm>
          <a:prstGeom prst="curvedConnector3">
            <a:avLst>
              <a:gd name="adj1" fmla="val 55460"/>
            </a:avLst>
          </a:prstGeom>
          <a:ln w="28575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curvado"/>
          <p:cNvCxnSpPr/>
          <p:nvPr/>
        </p:nvCxnSpPr>
        <p:spPr>
          <a:xfrm>
            <a:off x="5704829" y="2766190"/>
            <a:ext cx="1268626" cy="581992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curvado"/>
          <p:cNvCxnSpPr/>
          <p:nvPr/>
        </p:nvCxnSpPr>
        <p:spPr>
          <a:xfrm>
            <a:off x="2932985" y="2654153"/>
            <a:ext cx="1096378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4572000" y="430776"/>
            <a:ext cx="3886237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CRITERIO DE IMPLANTACION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41 Rectángulo"/>
          <p:cNvSpPr/>
          <p:nvPr/>
        </p:nvSpPr>
        <p:spPr>
          <a:xfrm>
            <a:off x="726424" y="1040341"/>
            <a:ext cx="7803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s-ES_tradnl" sz="1100" b="1" dirty="0">
                <a:latin typeface="Century Gothic" pitchFamily="34" charset="0"/>
                <a:ea typeface="Arial Unicode MS" pitchFamily="34" charset="-128"/>
                <a:cs typeface="Arial" charset="0"/>
              </a:rPr>
              <a:t>Vientos: </a:t>
            </a:r>
            <a:r>
              <a:rPr lang="es-ES_tradnl" sz="1100" dirty="0">
                <a:latin typeface="Century Gothic" pitchFamily="34" charset="0"/>
                <a:ea typeface="Arial Unicode MS" pitchFamily="34" charset="-128"/>
                <a:cs typeface="Arial" charset="0"/>
              </a:rPr>
              <a:t>La direccionalidad predominante del viento va en el sentido transversal al proyecto; las corrientes de aire  son  provenientes  del oriente. La arborización  existente actúa como </a:t>
            </a:r>
            <a:r>
              <a:rPr lang="es-ES_tradnl" sz="1100" dirty="0" smtClean="0">
                <a:latin typeface="Century Gothic" pitchFamily="34" charset="0"/>
                <a:ea typeface="Arial Unicode MS" pitchFamily="34" charset="-128"/>
                <a:cs typeface="Arial" charset="0"/>
              </a:rPr>
              <a:t>barrera</a:t>
            </a:r>
            <a:endParaRPr lang="es-ES" sz="1000" dirty="0" smtClean="0">
              <a:latin typeface="Century Gothic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PROPUESTA DE DISEÑO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>
          <a:xfrm>
            <a:off x="8227377" y="6428756"/>
            <a:ext cx="302145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8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Marcador de pie de página 3"/>
          <p:cNvSpPr txBox="1">
            <a:spLocks/>
          </p:cNvSpPr>
          <p:nvPr/>
        </p:nvSpPr>
        <p:spPr>
          <a:xfrm>
            <a:off x="238049" y="6452559"/>
            <a:ext cx="4264678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" name="Marcador de texto 2"/>
          <p:cNvSpPr txBox="1">
            <a:spLocks/>
          </p:cNvSpPr>
          <p:nvPr/>
        </p:nvSpPr>
        <p:spPr>
          <a:xfrm>
            <a:off x="238047" y="861553"/>
            <a:ext cx="8767408" cy="556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4400" b="1" dirty="0" smtClean="0">
                <a:latin typeface="Century Gothic" pitchFamily="34" charset="0"/>
              </a:rPr>
              <a:t>El acceso principal se plantea desde la calle 102C</a:t>
            </a:r>
            <a:r>
              <a:rPr lang="es-CO" sz="4400" dirty="0" smtClean="0">
                <a:latin typeface="Century Gothic" pitchFamily="34" charset="0"/>
              </a:rPr>
              <a:t>, creándose en la parte principal del proyecto delantera una plazoleta de recibo como acceso al edificio. Se entra a un vestíbulo a modo de calle interior, una zona común, espacio de encuentro y relación, desde donde se distribuyen los diferentes espacios.</a:t>
            </a: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latin typeface="Century Gothic" pitchFamily="34" charset="0"/>
              </a:rPr>
              <a:t>Siguiendo la proyeccion de la circulacion interior en la zona mas proxima a la entrada se encuentra la  </a:t>
            </a:r>
            <a:r>
              <a:rPr lang="es-CO" sz="4400" b="1" dirty="0" smtClean="0">
                <a:latin typeface="Century Gothic" pitchFamily="34" charset="0"/>
              </a:rPr>
              <a:t>zona Administrativa    (modulo 1</a:t>
            </a:r>
            <a:r>
              <a:rPr lang="es-ES" sz="4400" b="1" dirty="0" smtClean="0">
                <a:latin typeface="Century Gothic" pitchFamily="34" charset="0"/>
              </a:rPr>
              <a:t>) </a:t>
            </a:r>
            <a:r>
              <a:rPr lang="es-CO" sz="4400" dirty="0" smtClean="0">
                <a:latin typeface="Century Gothic" pitchFamily="34" charset="0"/>
              </a:rPr>
              <a:t>La zona administrativa cuenta con un </a:t>
            </a:r>
            <a:r>
              <a:rPr lang="es-CO" sz="4400" b="1" dirty="0" smtClean="0">
                <a:latin typeface="Century Gothic" pitchFamily="34" charset="0"/>
              </a:rPr>
              <a:t>despacho de Dirección</a:t>
            </a:r>
            <a:r>
              <a:rPr lang="es-CO" sz="4400" dirty="0" smtClean="0">
                <a:latin typeface="Century Gothic" pitchFamily="34" charset="0"/>
              </a:rPr>
              <a:t>, un </a:t>
            </a:r>
            <a:r>
              <a:rPr lang="es-CO" sz="4400" b="1" dirty="0" smtClean="0">
                <a:latin typeface="Century Gothic" pitchFamily="34" charset="0"/>
              </a:rPr>
              <a:t>Salón de Docentes, un depósito, un Consultorio de Enfermería y zona de servicios complementarios. </a:t>
            </a: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latin typeface="Century Gothic" pitchFamily="34" charset="0"/>
              </a:rPr>
              <a:t>A continuación, se encuentra el </a:t>
            </a:r>
            <a:r>
              <a:rPr lang="es-CO" sz="4400" b="1" dirty="0" smtClean="0">
                <a:latin typeface="Century Gothic" pitchFamily="34" charset="0"/>
              </a:rPr>
              <a:t>Aula Múltiple ( modulo </a:t>
            </a:r>
            <a:r>
              <a:rPr lang="es-ES" sz="4400" b="1" dirty="0">
                <a:latin typeface="Century Gothic" pitchFamily="34" charset="0"/>
              </a:rPr>
              <a:t>2</a:t>
            </a:r>
            <a:r>
              <a:rPr lang="es-ES" sz="4400" b="1" dirty="0" smtClean="0">
                <a:latin typeface="Century Gothic" pitchFamily="34" charset="0"/>
              </a:rPr>
              <a:t>)</a:t>
            </a:r>
            <a:r>
              <a:rPr lang="es-CO" sz="4400" dirty="0" smtClean="0">
                <a:latin typeface="Century Gothic" pitchFamily="34" charset="0"/>
              </a:rPr>
              <a:t>, un espacio disponible para distintas actividades, como exhibición de trabajos infantiles, proyección de películas, reunión de la comunidad o actividades pedagógicas diversas. Se ha realizado un acceso desde la zona común del edificio y un acceso independiente desde el exterior para reuniones comunitarias sin necesidad de acceder al resto del edificio.</a:t>
            </a: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latin typeface="Century Gothic" pitchFamily="34" charset="0"/>
              </a:rPr>
              <a:t>El Aula Múltiple cuenta con una </a:t>
            </a:r>
            <a:r>
              <a:rPr lang="es-CO" sz="4400" b="1" dirty="0" smtClean="0">
                <a:latin typeface="Century Gothic" pitchFamily="34" charset="0"/>
              </a:rPr>
              <a:t>zona de almacenamiento </a:t>
            </a:r>
            <a:r>
              <a:rPr lang="es-CO" sz="4400" dirty="0" smtClean="0">
                <a:latin typeface="Century Gothic" pitchFamily="34" charset="0"/>
              </a:rPr>
              <a:t>y una </a:t>
            </a:r>
            <a:r>
              <a:rPr lang="es-CO" sz="4400" b="1" dirty="0" smtClean="0">
                <a:latin typeface="Century Gothic" pitchFamily="34" charset="0"/>
              </a:rPr>
              <a:t>zona de aseo </a:t>
            </a:r>
            <a:r>
              <a:rPr lang="es-CO" sz="4400" dirty="0" smtClean="0">
                <a:latin typeface="Century Gothic" pitchFamily="34" charset="0"/>
              </a:rPr>
              <a:t>en la que se ha tenido en cuenta la utilización del Aula de forma independiente al Centro.</a:t>
            </a:r>
          </a:p>
          <a:p>
            <a:pPr algn="just"/>
            <a:endParaRPr lang="es-CO" sz="4400" dirty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latin typeface="Century Gothic" pitchFamily="34" charset="0"/>
              </a:rPr>
              <a:t>Seguido del aula múltiple se ubico el </a:t>
            </a:r>
            <a:r>
              <a:rPr lang="es-CO" sz="4400" b="1" dirty="0" smtClean="0">
                <a:latin typeface="Century Gothic" pitchFamily="34" charset="0"/>
              </a:rPr>
              <a:t>Comedor (modulo 2</a:t>
            </a:r>
            <a:r>
              <a:rPr lang="es-CO" sz="4400" dirty="0" smtClean="0">
                <a:latin typeface="Century Gothic" pitchFamily="34" charset="0"/>
              </a:rPr>
              <a:t>) con todas sus estancias como lo son ( </a:t>
            </a:r>
            <a:r>
              <a:rPr lang="es-CO" sz="4400" b="1" dirty="0" smtClean="0">
                <a:latin typeface="Century Gothic" pitchFamily="34" charset="0"/>
              </a:rPr>
              <a:t>cocina, almacén, deposito, despensa y lavado).</a:t>
            </a:r>
          </a:p>
          <a:p>
            <a:pPr algn="just"/>
            <a:endParaRPr lang="es-CO" sz="4400" b="1" dirty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latin typeface="Century Gothic" pitchFamily="34" charset="0"/>
              </a:rPr>
              <a:t>En la misma línea y seguido al comedor se propuso el</a:t>
            </a:r>
            <a:r>
              <a:rPr lang="es-CO" sz="4400" b="1" dirty="0" smtClean="0">
                <a:latin typeface="Century Gothic" pitchFamily="34" charset="0"/>
              </a:rPr>
              <a:t> área de servicios (modulo 3) </a:t>
            </a:r>
            <a:r>
              <a:rPr lang="es-CO" sz="4400" dirty="0" smtClean="0">
                <a:latin typeface="Century Gothic" pitchFamily="34" charset="0"/>
              </a:rPr>
              <a:t>en el que cuenta con </a:t>
            </a:r>
            <a:r>
              <a:rPr lang="es-CO" sz="4400" b="1" dirty="0" smtClean="0">
                <a:latin typeface="Century Gothic" pitchFamily="34" charset="0"/>
              </a:rPr>
              <a:t>vestuario de personal, lavado tendido y secado, cuarto de basuras </a:t>
            </a:r>
            <a:r>
              <a:rPr lang="es-CO" sz="4400" dirty="0" smtClean="0">
                <a:latin typeface="Century Gothic" pitchFamily="34" charset="0"/>
              </a:rPr>
              <a:t>en las que se prevén accesos independientes para los empleados de la cocina así como para el </a:t>
            </a:r>
            <a:r>
              <a:rPr lang="es-CO" sz="4400" b="1" dirty="0" smtClean="0">
                <a:latin typeface="Century Gothic" pitchFamily="34" charset="0"/>
              </a:rPr>
              <a:t>suministro de alimentos</a:t>
            </a: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solidFill>
                  <a:srgbClr val="000000"/>
                </a:solidFill>
                <a:latin typeface="Century Gothic" pitchFamily="34" charset="0"/>
              </a:rPr>
              <a:t>Siguiendo 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el </a:t>
            </a:r>
            <a:r>
              <a:rPr lang="es-CO" sz="4400" dirty="0" smtClean="0">
                <a:solidFill>
                  <a:srgbClr val="000000"/>
                </a:solidFill>
                <a:latin typeface="Century Gothic" pitchFamily="34" charset="0"/>
              </a:rPr>
              <a:t>trazado, 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se accede al </a:t>
            </a:r>
            <a:r>
              <a:rPr lang="es-CO" sz="4400" b="1" dirty="0">
                <a:solidFill>
                  <a:srgbClr val="000000"/>
                </a:solidFill>
                <a:latin typeface="Century Gothic" pitchFamily="34" charset="0"/>
              </a:rPr>
              <a:t>Aula de 3 a 23 meses</a:t>
            </a:r>
            <a:r>
              <a:rPr lang="es-CO" sz="4400" dirty="0" smtClean="0">
                <a:solidFill>
                  <a:srgbClr val="000000"/>
                </a:solidFill>
                <a:latin typeface="Century Gothic" pitchFamily="34" charset="0"/>
              </a:rPr>
              <a:t>, </a:t>
            </a:r>
            <a:r>
              <a:rPr lang="es-CO" sz="4400" b="1" dirty="0" smtClean="0">
                <a:solidFill>
                  <a:srgbClr val="000000"/>
                </a:solidFill>
                <a:latin typeface="Century Gothic" pitchFamily="34" charset="0"/>
              </a:rPr>
              <a:t>(modulo 1)</a:t>
            </a:r>
            <a:r>
              <a:rPr lang="es-CO" sz="4400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encontrandose próxima al acceso. Cuenta con una </a:t>
            </a:r>
            <a:r>
              <a:rPr lang="es-CO" sz="4400" b="1" dirty="0">
                <a:solidFill>
                  <a:srgbClr val="000000"/>
                </a:solidFill>
                <a:latin typeface="Century Gothic" pitchFamily="34" charset="0"/>
              </a:rPr>
              <a:t>zona de Cunas y Gateo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, donde se puedan realizar actividades como explorar, descubrir y el libre desplazamiento. Ambas zonas están comunicadas visual y físicamente se complementa </a:t>
            </a:r>
            <a:r>
              <a:rPr lang="es-CO" sz="4400" dirty="0" smtClean="0">
                <a:solidFill>
                  <a:srgbClr val="000000"/>
                </a:solidFill>
                <a:latin typeface="Century Gothic" pitchFamily="34" charset="0"/>
              </a:rPr>
              <a:t>con zonas 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de </a:t>
            </a:r>
            <a:r>
              <a:rPr lang="es-CO" sz="4400" b="1" dirty="0">
                <a:solidFill>
                  <a:srgbClr val="000000"/>
                </a:solidFill>
                <a:latin typeface="Century Gothic" pitchFamily="34" charset="0"/>
              </a:rPr>
              <a:t>Lactario, Cambio de Pañales y Control de Esfínteres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, todas ellas con fácil acceso desde la zona de Cunas y Gateo. Cuenta con una zona de transición exterior </a:t>
            </a:r>
            <a:r>
              <a:rPr lang="es-CO" sz="4400" dirty="0" smtClean="0">
                <a:solidFill>
                  <a:srgbClr val="000000"/>
                </a:solidFill>
                <a:latin typeface="Century Gothic" pitchFamily="34" charset="0"/>
              </a:rPr>
              <a:t>al </a:t>
            </a:r>
            <a:r>
              <a:rPr lang="es-CO" sz="4400" dirty="0">
                <a:solidFill>
                  <a:srgbClr val="000000"/>
                </a:solidFill>
                <a:latin typeface="Century Gothic" pitchFamily="34" charset="0"/>
              </a:rPr>
              <a:t>aire libre de manera controlada.</a:t>
            </a: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r>
              <a:rPr lang="es-CO" sz="4400" dirty="0" smtClean="0">
                <a:latin typeface="Century Gothic" pitchFamily="34" charset="0"/>
              </a:rPr>
              <a:t>Perpendicularmente a la calle interior, paralelas a la calle 102C y a ambos lados del jardín interior, se distribuyen el resto de zonas Pedagógicas.</a:t>
            </a:r>
          </a:p>
          <a:p>
            <a:pPr algn="just"/>
            <a:endParaRPr lang="es-ES" sz="4400" dirty="0">
              <a:latin typeface="Century Gothic" pitchFamily="34" charset="0"/>
            </a:endParaRPr>
          </a:p>
          <a:p>
            <a:pPr algn="just"/>
            <a:r>
              <a:rPr lang="es-CO" sz="4400" dirty="0">
                <a:latin typeface="Century Gothic" pitchFamily="34" charset="0"/>
              </a:rPr>
              <a:t>En la zona más cercana al acceso, se encuentran las </a:t>
            </a:r>
            <a:r>
              <a:rPr lang="es-CO" sz="4400" b="1" dirty="0">
                <a:latin typeface="Century Gothic" pitchFamily="34" charset="0"/>
              </a:rPr>
              <a:t>Aulas de 24 a 36 meses</a:t>
            </a:r>
            <a:r>
              <a:rPr lang="es-CO" sz="4400" dirty="0" smtClean="0">
                <a:latin typeface="Century Gothic" pitchFamily="34" charset="0"/>
              </a:rPr>
              <a:t>, </a:t>
            </a:r>
            <a:r>
              <a:rPr lang="es-CO" sz="4400" b="1" dirty="0" smtClean="0">
                <a:latin typeface="Century Gothic" pitchFamily="34" charset="0"/>
              </a:rPr>
              <a:t>(modulo 4</a:t>
            </a:r>
            <a:r>
              <a:rPr lang="es-CO" sz="4400" dirty="0" smtClean="0">
                <a:latin typeface="Century Gothic" pitchFamily="34" charset="0"/>
              </a:rPr>
              <a:t>) con espacio </a:t>
            </a:r>
            <a:r>
              <a:rPr lang="es-CO" sz="4400" dirty="0">
                <a:latin typeface="Century Gothic" pitchFamily="34" charset="0"/>
              </a:rPr>
              <a:t>que permite la realización de actividades como explorar, descubrir y actividades pedagógicas diversas. Cuentan con una zona de almacenaje y baños de aprendizaje </a:t>
            </a:r>
            <a:r>
              <a:rPr lang="es-CO" sz="4400" dirty="0" smtClean="0">
                <a:latin typeface="Century Gothic" pitchFamily="34" charset="0"/>
              </a:rPr>
              <a:t>dentro del aula, </a:t>
            </a:r>
            <a:r>
              <a:rPr lang="es-CO" sz="4400" dirty="0">
                <a:latin typeface="Century Gothic" pitchFamily="34" charset="0"/>
              </a:rPr>
              <a:t>con visibilidad desde el aula por parte del cuidador</a:t>
            </a:r>
            <a:r>
              <a:rPr lang="es-CO" sz="4400" dirty="0" smtClean="0">
                <a:latin typeface="Century Gothic" pitchFamily="34" charset="0"/>
              </a:rPr>
              <a:t>.</a:t>
            </a:r>
          </a:p>
          <a:p>
            <a:pPr algn="just"/>
            <a:endParaRPr lang="es-CO" sz="4400" dirty="0">
              <a:latin typeface="Century Gothic" pitchFamily="34" charset="0"/>
            </a:endParaRP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endParaRPr lang="es-ES" sz="4400" dirty="0">
              <a:latin typeface="Century Gothic" pitchFamily="34" charset="0"/>
            </a:endParaRPr>
          </a:p>
          <a:p>
            <a:pPr algn="just"/>
            <a:endParaRPr lang="es-CO" sz="4400" dirty="0" smtClean="0">
              <a:latin typeface="Century Gothic" pitchFamily="34" charset="0"/>
            </a:endParaRPr>
          </a:p>
          <a:p>
            <a:pPr algn="just"/>
            <a:endParaRPr lang="es-ES" sz="4400" dirty="0">
              <a:latin typeface="Century Gothic" pitchFamily="34" charset="0"/>
            </a:endParaRPr>
          </a:p>
          <a:p>
            <a:pPr algn="just"/>
            <a:endParaRPr lang="es-CO" sz="4400" dirty="0"/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CO" sz="15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05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6443933"/>
            <a:ext cx="9144000" cy="414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86155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número de diapositiva 4"/>
          <p:cNvSpPr txBox="1">
            <a:spLocks/>
          </p:cNvSpPr>
          <p:nvPr/>
        </p:nvSpPr>
        <p:spPr>
          <a:xfrm>
            <a:off x="8227378" y="6428756"/>
            <a:ext cx="373158" cy="29604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8DF745-7D3F-47F4-83A3-874385CFAA69}" type="slidenum">
              <a:rPr lang="en-US" sz="1000" b="1" smtClean="0">
                <a:solidFill>
                  <a:schemeClr val="tx1"/>
                </a:solidFill>
                <a:latin typeface="Century Gothic" pitchFamily="34" charset="0"/>
              </a:rPr>
              <a:pPr algn="ctr"/>
              <a:t>9</a:t>
            </a:fld>
            <a:endParaRPr lang="en-US" sz="1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Marcador de pie de página 3"/>
          <p:cNvSpPr txBox="1">
            <a:spLocks/>
          </p:cNvSpPr>
          <p:nvPr/>
        </p:nvSpPr>
        <p:spPr>
          <a:xfrm>
            <a:off x="238049" y="6452559"/>
            <a:ext cx="4149224" cy="272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800" b="1" dirty="0" smtClean="0">
                <a:solidFill>
                  <a:schemeClr val="tx1"/>
                </a:solidFill>
                <a:latin typeface="Century Gothic" pitchFamily="34" charset="0"/>
              </a:rPr>
              <a:t>MEMORIA DESCRIPTIVA DEL PROYECTO ARQUITECTÓNICO CDI APARTADÓ</a:t>
            </a:r>
            <a:endParaRPr lang="en-US" sz="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Marcador de texto 2"/>
          <p:cNvSpPr txBox="1">
            <a:spLocks/>
          </p:cNvSpPr>
          <p:nvPr/>
        </p:nvSpPr>
        <p:spPr>
          <a:xfrm>
            <a:off x="374760" y="1259470"/>
            <a:ext cx="8072698" cy="294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CO" sz="1100" dirty="0" smtClean="0">
                <a:latin typeface="Century Gothic" pitchFamily="34" charset="0"/>
              </a:rPr>
              <a:t>El otro bloque de </a:t>
            </a:r>
            <a:r>
              <a:rPr lang="es-CO" sz="1100" b="1" dirty="0" smtClean="0">
                <a:latin typeface="Century Gothic" pitchFamily="34" charset="0"/>
              </a:rPr>
              <a:t>aulas es el 37 a 60 meses ( modulo 5) </a:t>
            </a:r>
            <a:r>
              <a:rPr lang="es-CO" sz="1100" dirty="0" smtClean="0">
                <a:latin typeface="Century Gothic" pitchFamily="34" charset="0"/>
              </a:rPr>
              <a:t>se encuentra ubicado en la parte posterior del proyecto  con un área mayor que las anteriores y cuentan al igual que las anteriores con una zona de almacenamiento, una batería de baños de aprendizaje que se encuentra en el centro de las aulas y al contrario de las otras su acceso se encuentra de forma exterior a las aulas.</a:t>
            </a:r>
          </a:p>
          <a:p>
            <a:pPr algn="just">
              <a:spcBef>
                <a:spcPts val="0"/>
              </a:spcBef>
            </a:pPr>
            <a:endParaRPr lang="es-CO" sz="1100" dirty="0">
              <a:latin typeface="Century Gothic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1100" dirty="0" smtClean="0">
                <a:latin typeface="Century Gothic" pitchFamily="34" charset="0"/>
              </a:rPr>
              <a:t>Los </a:t>
            </a:r>
            <a:r>
              <a:rPr lang="es-CO" sz="1100" dirty="0">
                <a:latin typeface="Century Gothic" pitchFamily="34" charset="0"/>
              </a:rPr>
              <a:t>accesos y circulaciones proyectados permiten en todo caso el cumplimiento de la normativa de Accesibilidad y Supresión de Barreras Arquitectónicas </a:t>
            </a:r>
            <a:endParaRPr lang="es-CO" sz="1100" dirty="0" smtClean="0">
              <a:latin typeface="Century Gothic" pitchFamily="34" charset="0"/>
            </a:endParaRPr>
          </a:p>
          <a:p>
            <a:pPr algn="just">
              <a:spcBef>
                <a:spcPts val="0"/>
              </a:spcBef>
            </a:pPr>
            <a:endParaRPr lang="es-CO" sz="1100" dirty="0" smtClean="0">
              <a:latin typeface="Century Gothic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1100" dirty="0" smtClean="0">
                <a:latin typeface="Century Gothic" pitchFamily="34" charset="0"/>
              </a:rPr>
              <a:t>Se </a:t>
            </a:r>
            <a:r>
              <a:rPr lang="es-CO" sz="1100" dirty="0">
                <a:latin typeface="Century Gothic" pitchFamily="34" charset="0"/>
              </a:rPr>
              <a:t>plantea </a:t>
            </a:r>
            <a:r>
              <a:rPr lang="es-CO" sz="1100" dirty="0" smtClean="0">
                <a:latin typeface="Century Gothic" pitchFamily="34" charset="0"/>
              </a:rPr>
              <a:t>zonas verdes conformadas por: una zona </a:t>
            </a:r>
            <a:r>
              <a:rPr lang="es-CO" sz="1100" dirty="0">
                <a:latin typeface="Century Gothic" pitchFamily="34" charset="0"/>
              </a:rPr>
              <a:t>de juego infantil, una zona </a:t>
            </a:r>
            <a:r>
              <a:rPr lang="es-CO" sz="1100" dirty="0" smtClean="0">
                <a:latin typeface="Century Gothic" pitchFamily="34" charset="0"/>
              </a:rPr>
              <a:t>de huerta </a:t>
            </a:r>
            <a:r>
              <a:rPr lang="es-CO" sz="1100" dirty="0">
                <a:latin typeface="Century Gothic" pitchFamily="34" charset="0"/>
              </a:rPr>
              <a:t>y zonas verdes tratadas. </a:t>
            </a:r>
            <a:endParaRPr lang="es-CO" sz="1100" dirty="0" smtClean="0">
              <a:latin typeface="Century Gothic" pitchFamily="34" charset="0"/>
            </a:endParaRPr>
          </a:p>
          <a:p>
            <a:pPr algn="just">
              <a:spcBef>
                <a:spcPts val="0"/>
              </a:spcBef>
            </a:pPr>
            <a:endParaRPr lang="es-CO" sz="1100" dirty="0" smtClean="0">
              <a:latin typeface="Century Gothic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CO" sz="1100" dirty="0" smtClean="0">
                <a:latin typeface="Century Gothic" pitchFamily="34" charset="0"/>
              </a:rPr>
              <a:t>Vegetación o especies autóctonas de la región, </a:t>
            </a:r>
            <a:r>
              <a:rPr lang="es-CO" sz="1100" dirty="0">
                <a:latin typeface="Century Gothic" pitchFamily="34" charset="0"/>
              </a:rPr>
              <a:t>distribuidas de manera que proporcionen sombra en las zonas donde sea </a:t>
            </a:r>
            <a:r>
              <a:rPr lang="es-CO" sz="1100" dirty="0" smtClean="0">
                <a:latin typeface="Century Gothic" pitchFamily="34" charset="0"/>
              </a:rPr>
              <a:t>necesaria en el diseño urbanístico.</a:t>
            </a:r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ES" sz="1100" dirty="0">
              <a:latin typeface="Century Gothic" pitchFamily="34" charset="0"/>
            </a:endParaRPr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ES" sz="1100" dirty="0">
              <a:latin typeface="Century Gothic" pitchFamily="34" charset="0"/>
            </a:endParaRPr>
          </a:p>
          <a:p>
            <a:pPr algn="just"/>
            <a:endParaRPr lang="es-CO" sz="1100" dirty="0">
              <a:latin typeface="Century Gothic" pitchFamily="34" charset="0"/>
            </a:endParaRPr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CO" sz="1100" dirty="0" smtClean="0">
              <a:latin typeface="Century Gothic" pitchFamily="34" charset="0"/>
            </a:endParaRPr>
          </a:p>
          <a:p>
            <a:pPr algn="just"/>
            <a:endParaRPr lang="es-ES" sz="1100" dirty="0">
              <a:latin typeface="Century Gothic" pitchFamily="34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256861" y="412996"/>
            <a:ext cx="3274863" cy="342499"/>
          </a:xfrm>
        </p:spPr>
        <p:txBody>
          <a:bodyPr>
            <a:noAutofit/>
          </a:bodyPr>
          <a:lstStyle/>
          <a:p>
            <a:pPr algn="r"/>
            <a:r>
              <a:rPr lang="es-ES" sz="15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PROPUESTA DE DISEÑO</a:t>
            </a:r>
            <a:endParaRPr lang="es-ES" sz="15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1955</Words>
  <Application>Microsoft Office PowerPoint</Application>
  <PresentationFormat>Presentación en pantalla (4:3)</PresentationFormat>
  <Paragraphs>232</Paragraphs>
  <Slides>17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Century Gothic</vt:lpstr>
      <vt:lpstr>Tema de Office</vt:lpstr>
      <vt:lpstr>Hoja de cálculo</vt:lpstr>
      <vt:lpstr>Presentación de PowerPoint</vt:lpstr>
      <vt:lpstr>LOCALIZACION</vt:lpstr>
      <vt:lpstr>ESQUEMA DE BURBUJAS</vt:lpstr>
      <vt:lpstr>Presentación de PowerPoint</vt:lpstr>
      <vt:lpstr>Presentación de PowerPoint</vt:lpstr>
      <vt:lpstr>CRITERIO DE IMPLANTACION</vt:lpstr>
      <vt:lpstr>CRITERIO DE IMPLANTACION</vt:lpstr>
      <vt:lpstr>PROPUESTA DE DISEÑO</vt:lpstr>
      <vt:lpstr>PROPUESTA DE DISEÑO</vt:lpstr>
      <vt:lpstr>PROPUESTA DE DISEÑO</vt:lpstr>
      <vt:lpstr>PROPUESTA DE DISEÑO</vt:lpstr>
      <vt:lpstr>PROPUESTA DE DISEÑO</vt:lpstr>
      <vt:lpstr>PROPUESTA DE DISEÑO</vt:lpstr>
      <vt:lpstr>MATERIALES</vt:lpstr>
      <vt:lpstr> PROPUESTA VEGETACION</vt:lpstr>
      <vt:lpstr>IMAGEN</vt:lpstr>
      <vt:lpstr>IMAGEN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DESCRIPTIVA C.D.I. APARTADO – ANTIOQUIA</dc:title>
  <dc:creator>Laura Margarita Rodríguez Navarro</dc:creator>
  <cp:lastModifiedBy>Usuario</cp:lastModifiedBy>
  <cp:revision>111</cp:revision>
  <cp:lastPrinted>2015-09-04T16:40:56Z</cp:lastPrinted>
  <dcterms:created xsi:type="dcterms:W3CDTF">2013-12-27T01:20:44Z</dcterms:created>
  <dcterms:modified xsi:type="dcterms:W3CDTF">2015-11-08T21:26:45Z</dcterms:modified>
</cp:coreProperties>
</file>