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 snapToGrid="0">
      <p:cViewPr varScale="1">
        <p:scale>
          <a:sx n="75" d="100"/>
          <a:sy n="75" d="100"/>
        </p:scale>
        <p:origin x="4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FEB043-8EAE-3795-71A7-7ADB0DBDC7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BA9199C-A617-26A4-00EC-F6056C66CA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96C12D-21C5-51D7-FCF1-68A16882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9A6AB3-576A-33AC-444B-D90FE7F85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CE14FF-DF4A-2A83-F5D8-9FFA2CF74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8816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39139A-CCDC-59EC-9E69-07C04A337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73A02BD-290D-02A1-91F5-A08DEF9065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3CDB07-B9F1-5D15-1E32-F112983C0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6AA3CD-4B9C-8374-DDD9-89A5CD94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4903601-C152-7F8E-4352-D2179A307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755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F0FCE48-DB99-FF1B-613A-CFC6C9BE26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51C833C-A607-41A7-BAB5-6F7031909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225857A-A788-BF1F-F389-D2E7AB52B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A2AFF6-5F95-E029-9CAE-4637DEDD4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A756B-E51E-7D50-28B7-D9A7E5C03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29409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1994E1-99E7-FCC8-F739-8B38376E6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48EE6FD-946A-99C2-35D8-119A189FF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525A47-8766-2F08-F24A-2773D5C1A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7D46B5-45A8-B954-1321-4DF913DA2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930D5D-EFE3-1482-3912-6184AA56A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8485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B41149-C410-A213-B9B8-94B57BB28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AFA2BE3-2FA9-0243-3189-955BE020C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B724DE-8179-26D6-2E9E-7F2601234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61DDD0-BF5F-5039-0CC6-3FB00474A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F13AD17-91F8-37D4-5394-6111442A6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6004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537E8D-2798-04F5-85DB-4A7B9B5E6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F04CA40-E4E0-3C98-382C-786D6B6095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46EF829-7AA3-9B88-7814-EFD5339CFB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9656488-17A3-980D-EC49-32EC58DE6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24A2F47-04D6-EBBE-DE32-E27BA7F98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9FEEFDB-7233-ECB6-6BC5-7E20D356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4229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6592E9-B8F6-3F9C-29E2-D9959385E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CA04756-0F40-218D-C9FA-53FC9A0272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15467E3-90DC-E7A2-B124-0571090FB5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53DB7DE-EF8A-5B0C-1B46-0F296CC6C8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9F8AAA1-F261-1940-DDC5-EBDB1A8B39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1D750D9-018A-2CFC-CADE-338251921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1D8BA1E-A8DF-6BD1-044A-476B90CE9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5EAE345-0485-5DEF-A6CD-143F0C5D9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833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4A8114-CBE7-19E8-61F9-906EC70A3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D082104-B03A-9AAD-43D6-33F0AAA0D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35C80F3-137D-41A5-200C-8E2FB4096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771CA7-84E7-0705-44FC-75733C90D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7970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5EB1EC9-7723-F4AD-BF38-20118DA74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1695C4-4CD2-96CE-5D38-5CFD1290B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7336FC0-A310-75E6-EA23-76F2AA3C6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2479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848137-E8A9-C6DD-F7AD-1AFBDC25F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BB7AD2-B071-36CA-34CC-16005C40B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67D6511-9689-9269-F66C-9324B3BCB9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15D3D61-FF90-501B-02F8-31C75966E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6FC8BD-5AA7-B548-A4F1-123C33A17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9054AE-92E3-0626-D607-A0F06D71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057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35A45A-C458-43D3-8BB9-C625DBBD7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7E2CA4B-A587-56AF-CB74-15C85E6832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2E96B24-7C9F-3F4C-55B9-7AC7D83B5B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FF10577-1B32-BCF9-73FA-A323E596D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17A5FED-3649-8DA5-BF9F-2BA60FBB6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B5F5628-D401-1BA4-FCED-CA364BD24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5689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A24CE9D-197F-1734-3E5B-60F48D1A8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9A3198-BDD3-5AF9-89E4-61C044170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556FC8-CF99-3E02-A769-09568FDFA2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3D83A6-A263-4BF0-A3B4-9353AE97F5EE}" type="datetimeFigureOut">
              <a:rPr lang="es-CO" smtClean="0"/>
              <a:t>18/04/2024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D4EB83-48A6-BC6C-3119-108CD1522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C6F835-D95D-D42F-F46A-D6C0A2206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953A56-1103-4009-AD38-C4926FE9CB7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5953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A53A3F2-BCD4-E38D-E2AE-0B5B31274B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40" r="4507"/>
          <a:stretch/>
        </p:blipFill>
        <p:spPr>
          <a:xfrm>
            <a:off x="3289300" y="1652270"/>
            <a:ext cx="5613400" cy="355346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C760BD8-4065-2097-9306-7DFAD49B6DD6}"/>
              </a:ext>
            </a:extLst>
          </p:cNvPr>
          <p:cNvSpPr txBox="1"/>
          <p:nvPr/>
        </p:nvSpPr>
        <p:spPr>
          <a:xfrm>
            <a:off x="1632564" y="426583"/>
            <a:ext cx="89268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CO" sz="1800" b="1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SOLICITUD DE CONCEPTO DE VIABILIDAD DE DESARROLLO DEL EQUIPAMIENTO DE UNIDAD DE REACCIÓN INMEDIATA (URI) TUNJUELITO</a:t>
            </a:r>
            <a:endParaRPr lang="es-CO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589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BE63150-0F75-B9E9-AB1A-3AFE3D8AA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8037"/>
            <a:ext cx="6176609" cy="451613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66AB86A-8DC3-1237-F98E-AAAF2A431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391" y="753337"/>
            <a:ext cx="6176609" cy="46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207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E252357-0FE5-1115-1083-0CBD292DA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1388"/>
            <a:ext cx="5939414" cy="435200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415571A-6C4B-6DC7-7B0D-2A5089769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841273"/>
            <a:ext cx="6096000" cy="454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444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BDFF57B-4CDA-D776-89EC-82938E1D3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1033462"/>
            <a:ext cx="6400800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45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8AFCE8D-34EA-9471-B80B-02375413B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b="1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Mitigación de impactos</a:t>
            </a: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C351646-DB95-14FD-E88F-2E1D53DDC2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3452131"/>
              </p:ext>
            </p:extLst>
          </p:nvPr>
        </p:nvGraphicFramePr>
        <p:xfrm>
          <a:off x="3743707" y="0"/>
          <a:ext cx="8448293" cy="6857572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1011435">
                  <a:extLst>
                    <a:ext uri="{9D8B030D-6E8A-4147-A177-3AD203B41FA5}">
                      <a16:colId xmlns:a16="http://schemas.microsoft.com/office/drawing/2014/main" val="343992905"/>
                    </a:ext>
                  </a:extLst>
                </a:gridCol>
                <a:gridCol w="1814143">
                  <a:extLst>
                    <a:ext uri="{9D8B030D-6E8A-4147-A177-3AD203B41FA5}">
                      <a16:colId xmlns:a16="http://schemas.microsoft.com/office/drawing/2014/main" val="2765444321"/>
                    </a:ext>
                  </a:extLst>
                </a:gridCol>
                <a:gridCol w="2799016">
                  <a:extLst>
                    <a:ext uri="{9D8B030D-6E8A-4147-A177-3AD203B41FA5}">
                      <a16:colId xmlns:a16="http://schemas.microsoft.com/office/drawing/2014/main" val="3109456023"/>
                    </a:ext>
                  </a:extLst>
                </a:gridCol>
                <a:gridCol w="2823699">
                  <a:extLst>
                    <a:ext uri="{9D8B030D-6E8A-4147-A177-3AD203B41FA5}">
                      <a16:colId xmlns:a16="http://schemas.microsoft.com/office/drawing/2014/main" val="646462512"/>
                    </a:ext>
                  </a:extLst>
                </a:gridCol>
              </a:tblGrid>
              <a:tr h="58075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</a:pPr>
                      <a:r>
                        <a:rPr lang="es-CO" sz="12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Cod</a:t>
                      </a:r>
                    </a:p>
                  </a:txBody>
                  <a:tcPr marL="144748" marR="86849" marT="86849" marB="86849" anchor="ctr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</a:pPr>
                      <a:r>
                        <a:rPr lang="es-CO" sz="12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Acción de mitigación</a:t>
                      </a:r>
                    </a:p>
                  </a:txBody>
                  <a:tcPr marL="144748" marR="86849" marT="86849" marB="86849" anchor="ctr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</a:pPr>
                      <a:r>
                        <a:rPr lang="es-CO" sz="12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Descripción</a:t>
                      </a:r>
                    </a:p>
                  </a:txBody>
                  <a:tcPr marL="144748" marR="86849" marT="86849" marB="86849" anchor="ctr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2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Acción a implementar</a:t>
                      </a:r>
                    </a:p>
                  </a:txBody>
                  <a:tcPr marL="144748" marR="86849" marT="86849" marB="86849" anchor="ctr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3144994"/>
                  </a:ext>
                </a:extLst>
              </a:tr>
              <a:tr h="271213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</a:pPr>
                      <a:r>
                        <a:rPr lang="es-CO" sz="12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MA1</a:t>
                      </a:r>
                    </a:p>
                  </a:txBody>
                  <a:tcPr marL="144748" marR="86849" marT="86849" marB="86849" anchor="ctr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</a:pPr>
                      <a:r>
                        <a:rPr lang="es-CO" sz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Control del ruido</a:t>
                      </a:r>
                    </a:p>
                  </a:txBody>
                  <a:tcPr marL="144748" marR="86849" marT="86849" marB="86849" anchor="ctr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</a:pPr>
                      <a:r>
                        <a:rPr lang="es-CO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Todos los espacios donde se desarrollen usos del suelo, deberán cumplir con los estándares de ruido máximos permitidos, de acuerdo a la Resolución Nacional 627 de 2006 o la norma que lo modifique o sustituya.</a:t>
                      </a:r>
                    </a:p>
                  </a:txBody>
                  <a:tcPr marL="144748" marR="86849" marT="86849" marB="86849" anchor="ctr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</a:pPr>
                      <a:r>
                        <a:rPr lang="es-CO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 es un equipamiento generador de ruido ambiental hacia el entorno. La operación respetará los limites de ruido exigidos por la resolución del Min. Ambiente.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 acuerdo a las acciones de mitigación aplicables al proyecto, se adjunta como anexo la autodeclaración de impacto tramitada ante la secretaria distrital de ambiente.</a:t>
                      </a:r>
                    </a:p>
                  </a:txBody>
                  <a:tcPr marL="144748" marR="86849" marT="86849" marB="86849" anchor="ctr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878E8B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063207"/>
                  </a:ext>
                </a:extLst>
              </a:tr>
              <a:tr h="356468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</a:pPr>
                      <a:r>
                        <a:rPr lang="es-CO" sz="12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MA8</a:t>
                      </a:r>
                    </a:p>
                  </a:txBody>
                  <a:tcPr marL="144748" marR="86849" marT="86849" marB="86849" anchor="ctr">
                    <a:lnL w="38100" cap="flat" cmpd="sng" algn="ctr">
                      <a:noFill/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noFill/>
                      <a:prstDash val="solid"/>
                    </a:lnB>
                    <a:solidFill>
                      <a:srgbClr val="636B68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</a:pPr>
                      <a:r>
                        <a:rPr lang="es-CO" sz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Áreas de amortiguamiento</a:t>
                      </a:r>
                    </a:p>
                  </a:txBody>
                  <a:tcPr marL="144748" marR="86849" marT="86849" marB="86849" anchor="ctr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</a:pPr>
                      <a:r>
                        <a:rPr lang="es-CO" sz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Todos los usos que colinden con EEP, deberán localizar prioritariamente las cesiones públicas y espacio privado afecto al uso público colindante a la EEP, y desarrollar estrategias paisajísticas orientadas a la siembra de árboles o construcción de barreras ambientales que mitiguen impactos como emisiones atmosféricas por fuentes fijas y ruido, y el impacto por contaminación lumínica cuando colinden con humedales.</a:t>
                      </a:r>
                    </a:p>
                  </a:txBody>
                  <a:tcPr marL="144748" marR="86849" marT="86849" marB="86849" anchor="ctr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 aplica, de acuerdo al área de influencia directa de 500 metros a la redonda el proyecto no cuenta con Estructura Ecológica Principal, tal como se puede evidenciar en la ilustración 2.</a:t>
                      </a:r>
                      <a:endParaRPr lang="es-CO" sz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44748" marR="86849" marT="86849" marB="86849" anchor="ctr">
                    <a:lnL w="38100" cap="flat" cmpd="sng" algn="ctr">
                      <a:solidFill>
                        <a:srgbClr val="FFFFFF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878E8B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8778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94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8E09119-0C1A-671D-311D-BED25BF73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700" b="1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Impactos del componente social</a:t>
            </a:r>
            <a:endParaRPr lang="en-US" sz="37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88C4917C-3FF2-3D1C-38F8-DB47C5B8F7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2448" y="-25400"/>
            <a:ext cx="7036152" cy="459108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71EA99F-1074-FB1A-4887-93E31799C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448" y="4476645"/>
            <a:ext cx="7049511" cy="2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164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585D3D9-99A3-1955-3A60-99597C941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517" y="2684185"/>
            <a:ext cx="3186764" cy="1639794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3400" b="1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Información básica del equipamiento</a:t>
            </a:r>
            <a:br>
              <a:rPr lang="en-US" sz="3400" b="1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34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191CEF02-B334-2233-45A2-0659271433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9932510"/>
              </p:ext>
            </p:extLst>
          </p:nvPr>
        </p:nvGraphicFramePr>
        <p:xfrm>
          <a:off x="4025904" y="358242"/>
          <a:ext cx="8139943" cy="6291680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2412996">
                  <a:extLst>
                    <a:ext uri="{9D8B030D-6E8A-4147-A177-3AD203B41FA5}">
                      <a16:colId xmlns:a16="http://schemas.microsoft.com/office/drawing/2014/main" val="1165690459"/>
                    </a:ext>
                  </a:extLst>
                </a:gridCol>
                <a:gridCol w="5726947">
                  <a:extLst>
                    <a:ext uri="{9D8B030D-6E8A-4147-A177-3AD203B41FA5}">
                      <a16:colId xmlns:a16="http://schemas.microsoft.com/office/drawing/2014/main" val="2787531878"/>
                    </a:ext>
                  </a:extLst>
                </a:gridCol>
              </a:tblGrid>
              <a:tr h="539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 dirty="0">
                          <a:effectLst/>
                          <a:highlight>
                            <a:srgbClr val="EEECE1"/>
                          </a:highlight>
                        </a:rPr>
                        <a:t>Tipo de solicitud</a:t>
                      </a:r>
                      <a:endParaRPr lang="es-CO" sz="1100" dirty="0">
                        <a:effectLst/>
                        <a:highlight>
                          <a:srgbClr val="EEECE1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</a:rPr>
                        <a:t>Equipamiento nuevo de acuerdo al Plan Distrital de Desarrollo PDD 2020 - 2024: “Un Nuevo Contrato Social y Ambiental para la Bogotá del siglo XXI” artículo 173, Parágrafo 3.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046739"/>
                  </a:ext>
                </a:extLst>
              </a:tr>
              <a:tr h="4033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  <a:highlight>
                            <a:srgbClr val="EEECE1"/>
                          </a:highlight>
                        </a:rPr>
                        <a:t>Tipo de equipamiento</a:t>
                      </a:r>
                      <a:endParaRPr lang="es-CO" sz="1100">
                        <a:effectLst/>
                        <a:highlight>
                          <a:srgbClr val="EEECE1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</a:rPr>
                        <a:t>Equipamiento de Servicios de seguridad ciudadana, defensa, convivencia y justicia, que hace parte de los Servicios Sociales del Sistema de Cuidado del POT.</a:t>
                      </a:r>
                      <a:endParaRPr lang="es-CO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CO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</a:rPr>
                        <a:t>Tipología: </a:t>
                      </a:r>
                      <a:endParaRPr lang="es-CO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</a:rPr>
                        <a:t>Investigación y judicialización: Equipamientos de la rama judicial, Sede Ciudad Salitre de la Fiscalía General de la Nación, Centro de Servicios Judiciales Para Adolescentes - CESPA -, Centro Transitorio – CETRA-, Fiscalías seccionales y fiscalías locales, Unidad de reacción inmediata – URI- (se asocian los Equipamientos del Instituto Nacional de Medicina Legal y Ciencias Forenses, Dirección Nacional de Inteligencia -DNI- y centros de formación, Dirección de Investigación Criminal e Interpol -DIJIN- y Seccionales de Investigación Criminal -SIJIN-, Dirección de Inteligencia Policial – DIPOL- y Seccionales de Inteligencia Policial - SIPOL-, Centro de atención a víctimas de la violencia y el abuso sexual – CAIVAS, Centro de atención a víctimas de violencia intrafamiliar – CAVIF, Escuela de Investigación Criminal y CTI o Centros de servicios judiciales)</a:t>
                      </a:r>
                      <a:endParaRPr lang="es-CO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CO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</a:rPr>
                        <a:t>Según área construida:</a:t>
                      </a:r>
                      <a:endParaRPr lang="es-CO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</a:rPr>
                        <a:t>TIPO 1: Las edificaciones que se destinen uso dotacional con área construida menor o igual a 4.000 m2 de área construida.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277460"/>
                  </a:ext>
                </a:extLst>
              </a:tr>
              <a:tr h="196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  <a:highlight>
                            <a:srgbClr val="EEECE1"/>
                          </a:highlight>
                        </a:rPr>
                        <a:t>Nombre del equipamiento</a:t>
                      </a:r>
                      <a:endParaRPr lang="es-CO" sz="1100">
                        <a:effectLst/>
                        <a:highlight>
                          <a:srgbClr val="EEECE1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</a:rPr>
                        <a:t>Unidad de reacción Inmediata (URI) Tunjuelito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099267"/>
                  </a:ext>
                </a:extLst>
              </a:tr>
              <a:tr h="3681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  <a:highlight>
                            <a:srgbClr val="EEECE1"/>
                          </a:highlight>
                        </a:rPr>
                        <a:t>Dirección</a:t>
                      </a:r>
                      <a:endParaRPr lang="es-CO" sz="1100">
                        <a:effectLst/>
                        <a:highlight>
                          <a:srgbClr val="EEECE1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>
                          <a:effectLst/>
                        </a:rPr>
                        <a:t>KR 9 51 24 SUR / KR 8A 51 31 SUR / KR 9 51 38 SUR / KR 9 51 18 SUR / KR 8A 51 23 SUR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081782"/>
                  </a:ext>
                </a:extLst>
              </a:tr>
              <a:tr h="196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  <a:highlight>
                            <a:srgbClr val="EEECE1"/>
                          </a:highlight>
                        </a:rPr>
                        <a:t>Unidad de Planteamiento Local – UPL</a:t>
                      </a:r>
                      <a:endParaRPr lang="es-CO" sz="1100">
                        <a:effectLst/>
                        <a:highlight>
                          <a:srgbClr val="EEECE1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</a:rPr>
                        <a:t>UPL Tunjuelito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500979"/>
                  </a:ext>
                </a:extLst>
              </a:tr>
              <a:tr h="196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  <a:highlight>
                            <a:srgbClr val="EEECE1"/>
                          </a:highlight>
                        </a:rPr>
                        <a:t>Matricula inmobiliaria</a:t>
                      </a:r>
                      <a:endParaRPr lang="es-CO" sz="1100">
                        <a:effectLst/>
                        <a:highlight>
                          <a:srgbClr val="EEECE1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100">
                          <a:effectLst/>
                        </a:rPr>
                        <a:t>50S-40002151 / 50S – 156419 / 50S-101849 / 50S-40793058 / 50S - 69043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871782"/>
                  </a:ext>
                </a:extLst>
              </a:tr>
              <a:tr h="196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  <a:highlight>
                            <a:srgbClr val="EEECE1"/>
                          </a:highlight>
                        </a:rPr>
                        <a:t>CHIP</a:t>
                      </a:r>
                      <a:endParaRPr lang="es-CO" sz="1100">
                        <a:effectLst/>
                        <a:highlight>
                          <a:srgbClr val="EEECE1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</a:rPr>
                        <a:t>AAA0021TUFT / AAA0021TUKL / AAA0021TUEA / AAA0280FMKC / AAA0021TUJH</a:t>
                      </a:r>
                      <a:endParaRPr lang="es-CO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876696"/>
                  </a:ext>
                </a:extLst>
              </a:tr>
              <a:tr h="196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>
                          <a:effectLst/>
                          <a:highlight>
                            <a:srgbClr val="EEECE1"/>
                          </a:highlight>
                        </a:rPr>
                        <a:t>RUPI</a:t>
                      </a:r>
                      <a:endParaRPr lang="es-CO" sz="1100">
                        <a:effectLst/>
                        <a:highlight>
                          <a:srgbClr val="EEECE1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100" dirty="0">
                          <a:effectLst/>
                        </a:rPr>
                        <a:t>2-2373 / 2-2374 / 2-2375 / 2-2376 / 2-2377</a:t>
                      </a:r>
                      <a:endParaRPr lang="es-CO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754" marR="3575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65186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28DCC583-6042-0EF5-73D6-B21BF29CE1F9}"/>
              </a:ext>
            </a:extLst>
          </p:cNvPr>
          <p:cNvSpPr txBox="1"/>
          <p:nvPr/>
        </p:nvSpPr>
        <p:spPr>
          <a:xfrm>
            <a:off x="1182601" y="5943152"/>
            <a:ext cx="331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800" i="1" dirty="0">
                <a:solidFill>
                  <a:srgbClr val="1F497D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Tabla 1 Información básica del proyecto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08417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8990511-7F2D-EEA6-CC4E-26AFF1BEB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700" b="1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Localización y descripción del predio</a:t>
            </a:r>
            <a:br>
              <a:rPr lang="en-US" sz="3700" b="1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37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AEC6BD2B-2E96-6F75-17AA-957E36BBBF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30580" y="467208"/>
            <a:ext cx="6369444" cy="592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125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A23286B9-B7DC-0626-2689-D6471D1BE5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101" r="-1" b="17692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3571EF9-DC50-3D72-FD02-49220CBC5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Localización micro URI Tunjuelito</a:t>
            </a:r>
          </a:p>
        </p:txBody>
      </p:sp>
    </p:spTree>
    <p:extLst>
      <p:ext uri="{BB962C8B-B14F-4D97-AF65-F5344CB8AC3E}">
        <p14:creationId xmlns:p14="http://schemas.microsoft.com/office/powerpoint/2010/main" val="402244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67A43E-5EFA-C479-CC47-46899758D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599" y="160478"/>
            <a:ext cx="10515600" cy="823913"/>
          </a:xfrm>
        </p:spPr>
        <p:txBody>
          <a:bodyPr/>
          <a:lstStyle/>
          <a:p>
            <a:r>
              <a:rPr lang="es-CO" dirty="0"/>
              <a:t>Descripción del Predio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DBFB548-4DE7-AACF-8A72-A88428E68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4675" y="1787815"/>
            <a:ext cx="2794159" cy="579437"/>
          </a:xfrm>
        </p:spPr>
        <p:txBody>
          <a:bodyPr>
            <a:normAutofit/>
          </a:bodyPr>
          <a:lstStyle/>
          <a:p>
            <a:r>
              <a:rPr lang="es-ES" sz="2000" b="1" dirty="0">
                <a:solidFill>
                  <a:srgbClr val="365F91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Área neta del predio</a:t>
            </a:r>
            <a:endParaRPr lang="es-CO" sz="2000" dirty="0"/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44A010F4-206A-F727-8001-73B32B7EEC9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81299453"/>
              </p:ext>
            </p:extLst>
          </p:nvPr>
        </p:nvGraphicFramePr>
        <p:xfrm>
          <a:off x="253840" y="2892215"/>
          <a:ext cx="4445159" cy="21846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55709">
                  <a:extLst>
                    <a:ext uri="{9D8B030D-6E8A-4147-A177-3AD203B41FA5}">
                      <a16:colId xmlns:a16="http://schemas.microsoft.com/office/drawing/2014/main" val="1157087265"/>
                    </a:ext>
                  </a:extLst>
                </a:gridCol>
                <a:gridCol w="1689450">
                  <a:extLst>
                    <a:ext uri="{9D8B030D-6E8A-4147-A177-3AD203B41FA5}">
                      <a16:colId xmlns:a16="http://schemas.microsoft.com/office/drawing/2014/main" val="1893417786"/>
                    </a:ext>
                  </a:extLst>
                </a:gridCol>
              </a:tblGrid>
              <a:tr h="312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Ubicación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Área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6724933"/>
                  </a:ext>
                </a:extLst>
              </a:tr>
              <a:tr h="3120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KR 9 51 24 SUR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200 M2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0058865"/>
                  </a:ext>
                </a:extLst>
              </a:tr>
              <a:tr h="3120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KR 8A 51 31 SUR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200 M2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0158452"/>
                  </a:ext>
                </a:extLst>
              </a:tr>
              <a:tr h="3120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KR 9 51 38 SUR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200 M2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77495246"/>
                  </a:ext>
                </a:extLst>
              </a:tr>
              <a:tr h="3120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KR 9 51 18 SUR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435.42 M2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55731"/>
                  </a:ext>
                </a:extLst>
              </a:tr>
              <a:tr h="3120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KR 8A 51 23 SUR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202.80 M2</a:t>
                      </a:r>
                      <a:endParaRPr lang="es-CO" sz="16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1988802"/>
                  </a:ext>
                </a:extLst>
              </a:tr>
              <a:tr h="312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</a:t>
                      </a:r>
                      <a:endParaRPr lang="es-CO" sz="16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1238.22 M2</a:t>
                      </a:r>
                      <a:endParaRPr lang="es-CO" sz="16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0150039"/>
                  </a:ext>
                </a:extLst>
              </a:tr>
            </a:tbl>
          </a:graphicData>
        </a:graphic>
      </p:graphicFrame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6C47968-4B12-149C-AF75-97753EB0E6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80161" y="984391"/>
            <a:ext cx="6435726" cy="823912"/>
          </a:xfrm>
        </p:spPr>
        <p:txBody>
          <a:bodyPr>
            <a:normAutofit/>
          </a:bodyPr>
          <a:lstStyle/>
          <a:p>
            <a:r>
              <a:rPr lang="es-ES" sz="2000" b="1" dirty="0">
                <a:solidFill>
                  <a:srgbClr val="365F91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Equipamientos o usos adicionales en el predio</a:t>
            </a:r>
            <a:endParaRPr lang="es-CO" sz="2000" b="1" dirty="0">
              <a:solidFill>
                <a:srgbClr val="365F9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C45E0CD0-2BC0-650E-8B88-4A313369130B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01102287"/>
              </p:ext>
            </p:extLst>
          </p:nvPr>
        </p:nvGraphicFramePr>
        <p:xfrm>
          <a:off x="5080161" y="2184196"/>
          <a:ext cx="6857999" cy="4366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6490">
                  <a:extLst>
                    <a:ext uri="{9D8B030D-6E8A-4147-A177-3AD203B41FA5}">
                      <a16:colId xmlns:a16="http://schemas.microsoft.com/office/drawing/2014/main" val="3632141384"/>
                    </a:ext>
                  </a:extLst>
                </a:gridCol>
                <a:gridCol w="1403443">
                  <a:extLst>
                    <a:ext uri="{9D8B030D-6E8A-4147-A177-3AD203B41FA5}">
                      <a16:colId xmlns:a16="http://schemas.microsoft.com/office/drawing/2014/main" val="2201988313"/>
                    </a:ext>
                  </a:extLst>
                </a:gridCol>
                <a:gridCol w="468332">
                  <a:extLst>
                    <a:ext uri="{9D8B030D-6E8A-4147-A177-3AD203B41FA5}">
                      <a16:colId xmlns:a16="http://schemas.microsoft.com/office/drawing/2014/main" val="3493244685"/>
                    </a:ext>
                  </a:extLst>
                </a:gridCol>
                <a:gridCol w="1512953">
                  <a:extLst>
                    <a:ext uri="{9D8B030D-6E8A-4147-A177-3AD203B41FA5}">
                      <a16:colId xmlns:a16="http://schemas.microsoft.com/office/drawing/2014/main" val="2641680030"/>
                    </a:ext>
                  </a:extLst>
                </a:gridCol>
                <a:gridCol w="1355290">
                  <a:extLst>
                    <a:ext uri="{9D8B030D-6E8A-4147-A177-3AD203B41FA5}">
                      <a16:colId xmlns:a16="http://schemas.microsoft.com/office/drawing/2014/main" val="1202255663"/>
                    </a:ext>
                  </a:extLst>
                </a:gridCol>
                <a:gridCol w="868318">
                  <a:extLst>
                    <a:ext uri="{9D8B030D-6E8A-4147-A177-3AD203B41FA5}">
                      <a16:colId xmlns:a16="http://schemas.microsoft.com/office/drawing/2014/main" val="4017982799"/>
                    </a:ext>
                  </a:extLst>
                </a:gridCol>
                <a:gridCol w="813173">
                  <a:extLst>
                    <a:ext uri="{9D8B030D-6E8A-4147-A177-3AD203B41FA5}">
                      <a16:colId xmlns:a16="http://schemas.microsoft.com/office/drawing/2014/main" val="1493913500"/>
                    </a:ext>
                  </a:extLst>
                </a:gridCol>
              </a:tblGrid>
              <a:tr h="3443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No.</a:t>
                      </a:r>
                      <a:endParaRPr lang="es-CO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Programas estratégicos</a:t>
                      </a:r>
                      <a:endParaRPr lang="es-CO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No.</a:t>
                      </a:r>
                      <a:endParaRPr lang="es-CO" sz="14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Meta estratégica</a:t>
                      </a:r>
                      <a:endParaRPr lang="es-CO" sz="14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Indicador</a:t>
                      </a:r>
                      <a:endParaRPr lang="es-CO" sz="14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Fuente y año</a:t>
                      </a:r>
                      <a:endParaRPr lang="es-CO" sz="14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Meta 2024</a:t>
                      </a:r>
                      <a:endParaRPr lang="es-CO" sz="14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/>
                </a:tc>
                <a:extLst>
                  <a:ext uri="{0D108BD9-81ED-4DB2-BD59-A6C34878D82A}">
                    <a16:rowId xmlns:a16="http://schemas.microsoft.com/office/drawing/2014/main" val="1020588423"/>
                  </a:ext>
                </a:extLst>
              </a:tr>
              <a:tr h="26611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  <a:endParaRPr lang="es-CO" sz="14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Seguridad, convivencia y justicia</a:t>
                      </a:r>
                      <a:endParaRPr lang="es-CO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67</a:t>
                      </a:r>
                      <a:endParaRPr lang="es-CO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Diseñar e implementar al 100% el plan de mejoramiento de las Unidades de Reacción Inmediata -URI existentes y construcción de tres URI nuevas.</a:t>
                      </a:r>
                      <a:endParaRPr lang="es-CO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Porcentaje de avance en el diseño e implementación de un (1) plan de mejoramiento y ampliación de las Unidades de Reacción Inmediata URI y en la construcción de las 3 nuevas URI</a:t>
                      </a:r>
                      <a:endParaRPr lang="es-CO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SDSCJ,2020</a:t>
                      </a:r>
                      <a:endParaRPr lang="es-CO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100%</a:t>
                      </a:r>
                      <a:endParaRPr lang="es-CO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396" marR="63396" marT="0" marB="0" anchor="ctr"/>
                </a:tc>
                <a:extLst>
                  <a:ext uri="{0D108BD9-81ED-4DB2-BD59-A6C34878D82A}">
                    <a16:rowId xmlns:a16="http://schemas.microsoft.com/office/drawing/2014/main" val="3915470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3116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EDE07A9C-63F4-EF2B-0F74-84AD910787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149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4DCB766-0975-5AFB-9831-7DFADB6A2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3700" b="1">
                <a:solidFill>
                  <a:srgbClr val="FFFFFF"/>
                </a:solidFill>
                <a:effectLst/>
              </a:rPr>
              <a:t>Descripción del entorno del equipamiento</a:t>
            </a:r>
            <a:br>
              <a:rPr lang="en-US" sz="3700" b="1">
                <a:solidFill>
                  <a:srgbClr val="FFFFFF"/>
                </a:solidFill>
                <a:effectLst/>
              </a:rPr>
            </a:br>
            <a:endParaRPr lang="en-US" sz="3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897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E14F15-3F46-496D-6675-AD7A1A181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57" y="328578"/>
            <a:ext cx="10515600" cy="485775"/>
          </a:xfrm>
        </p:spPr>
        <p:txBody>
          <a:bodyPr/>
          <a:lstStyle/>
          <a:p>
            <a:r>
              <a:rPr lang="es-ES" sz="1800" b="1" dirty="0">
                <a:solidFill>
                  <a:srgbClr val="365F91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Descripción de los servicios a prestar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C92032-A85E-A278-E9AD-EA73209FB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57" y="972265"/>
            <a:ext cx="10872019" cy="4351338"/>
          </a:xfrm>
        </p:spPr>
        <p:txBody>
          <a:bodyPr>
            <a:normAutofit fontScale="92500" lnSpcReduction="10000"/>
          </a:bodyPr>
          <a:lstStyle/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CO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Punto de orientación</a:t>
            </a:r>
            <a:endParaRPr lang="es-CO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CO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Medicina legal: consultorios, salas de espera, secretaria y archivo.</a:t>
            </a:r>
            <a:endParaRPr lang="es-CO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CO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Fiscalía general de la nación: Recepción de denuncias, sala de espera, orientador judicial, sala de entrevistas, despacho de fiscales, sala de juntas, investigadores, archivo y bodega de insumos.</a:t>
            </a:r>
            <a:endParaRPr lang="es-CO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CO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SIJIN: Espacios de oficina (policía), almacén transitorio de evidencias, sala de entrevistas e interrogatorios, archivo, punto informático (AFIS, IBISM SPOA, BALISTICA), </a:t>
            </a:r>
            <a:r>
              <a:rPr lang="es-CO" sz="1800" dirty="0" err="1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lofoscopia</a:t>
            </a:r>
            <a:r>
              <a:rPr lang="es-CO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química, fotografía, sala de espera retenidos, laboratorio P.I.P.H., salas de paso.</a:t>
            </a:r>
            <a:endParaRPr lang="es-CO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CO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Consejo superior de la Judicatura: Despachos de juez de garantías, salas de audiencias, archivo.</a:t>
            </a:r>
            <a:endParaRPr lang="es-CO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CO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Centro de servicios judiciales: Despacho defensoría del pueblo, despacho ministerio público, defensor de víctimas. </a:t>
            </a:r>
            <a:endParaRPr lang="es-CO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CO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Servicios generales: baterías sanitarias funcionarios, baterías sanitarias visitantes, cuartos técnicos.</a:t>
            </a:r>
            <a:endParaRPr lang="es-CO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s-CO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Parqueaderos.</a:t>
            </a:r>
            <a:endParaRPr lang="es-CO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28B7DB51-9AAA-7574-9923-1A15FD18D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7242"/>
              </p:ext>
            </p:extLst>
          </p:nvPr>
        </p:nvGraphicFramePr>
        <p:xfrm>
          <a:off x="4698057" y="5639426"/>
          <a:ext cx="2700020" cy="882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5005">
                  <a:extLst>
                    <a:ext uri="{9D8B030D-6E8A-4147-A177-3AD203B41FA5}">
                      <a16:colId xmlns:a16="http://schemas.microsoft.com/office/drawing/2014/main" val="3416920489"/>
                    </a:ext>
                  </a:extLst>
                </a:gridCol>
                <a:gridCol w="755015">
                  <a:extLst>
                    <a:ext uri="{9D8B030D-6E8A-4147-A177-3AD203B41FA5}">
                      <a16:colId xmlns:a16="http://schemas.microsoft.com/office/drawing/2014/main" val="33886675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Detenidos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7312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Funcionarios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300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4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Usuarios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88411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TOTAL OCUPACIÓN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1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318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7911904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EC7F7912-EACA-1947-018B-043B765550EE}"/>
              </a:ext>
            </a:extLst>
          </p:cNvPr>
          <p:cNvSpPr txBox="1">
            <a:spLocks/>
          </p:cNvSpPr>
          <p:nvPr/>
        </p:nvSpPr>
        <p:spPr>
          <a:xfrm>
            <a:off x="968477" y="5179824"/>
            <a:ext cx="10515600" cy="485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b="1" dirty="0">
                <a:solidFill>
                  <a:srgbClr val="365F91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Tabla de ocupación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64622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71B8204-617B-6590-D551-7780E4D18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400" b="1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Programa arquitectónico</a:t>
            </a:r>
            <a:endParaRPr lang="en-US" sz="34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38217B58-4392-7004-1496-A97ACA3BB0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2428" y="1152890"/>
            <a:ext cx="7225748" cy="455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850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8AF3791-2199-DD98-D93D-18239A65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 err="1">
                <a:solidFill>
                  <a:schemeClr val="bg1"/>
                </a:solidFill>
              </a:rPr>
              <a:t>Programa</a:t>
            </a:r>
            <a:r>
              <a:rPr lang="en-US" sz="3800" dirty="0">
                <a:solidFill>
                  <a:schemeClr val="bg1"/>
                </a:solidFill>
              </a:rPr>
              <a:t> </a:t>
            </a:r>
            <a:r>
              <a:rPr lang="en-US" sz="3800" dirty="0" err="1">
                <a:solidFill>
                  <a:schemeClr val="bg1"/>
                </a:solidFill>
              </a:rPr>
              <a:t>arquitectónico</a:t>
            </a:r>
            <a:endParaRPr lang="en-US" sz="3800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1DEB2FAE-67DD-51E8-C2F5-C0081EECC2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27"/>
          <a:stretch/>
        </p:blipFill>
        <p:spPr>
          <a:xfrm>
            <a:off x="6525453" y="10"/>
            <a:ext cx="5666547" cy="6857990"/>
          </a:xfrm>
          <a:prstGeom prst="rect">
            <a:avLst/>
          </a:prstGeom>
        </p:spPr>
      </p:pic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D711FA56-40A5-5D68-393B-6DE98A9B20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67606" y="2056606"/>
            <a:ext cx="4048125" cy="33528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F27A2AB-4AF3-6E91-3836-AEC64C5E953F}"/>
              </a:ext>
            </a:extLst>
          </p:cNvPr>
          <p:cNvSpPr txBox="1"/>
          <p:nvPr/>
        </p:nvSpPr>
        <p:spPr>
          <a:xfrm>
            <a:off x="1918930" y="6098170"/>
            <a:ext cx="4477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800" i="1" dirty="0">
                <a:solidFill>
                  <a:srgbClr val="1F497D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Imagen 1- Sótano - Parqueadero</a:t>
            </a:r>
          </a:p>
        </p:txBody>
      </p:sp>
    </p:spTree>
    <p:extLst>
      <p:ext uri="{BB962C8B-B14F-4D97-AF65-F5344CB8AC3E}">
        <p14:creationId xmlns:p14="http://schemas.microsoft.com/office/powerpoint/2010/main" val="29896039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35847229364A4449C1DB5CA97B8751C" ma:contentTypeVersion="22" ma:contentTypeDescription="Crear nuevo documento." ma:contentTypeScope="" ma:versionID="cf8f4aadda93dc798f842bceb0e2f5ca">
  <xsd:schema xmlns:xsd="http://www.w3.org/2001/XMLSchema" xmlns:xs="http://www.w3.org/2001/XMLSchema" xmlns:p="http://schemas.microsoft.com/office/2006/metadata/properties" xmlns:ns2="c5cc6fe4-7bae-4ad8-983a-e5236bfbe65e" xmlns:ns3="703ac7a9-cb03-4bf5-8dbc-9fd8f3978264" targetNamespace="http://schemas.microsoft.com/office/2006/metadata/properties" ma:root="true" ma:fieldsID="0e9c11f56818fba5ca5e6f64cc5fd6ac" ns2:_="" ns3:_="">
    <xsd:import namespace="c5cc6fe4-7bae-4ad8-983a-e5236bfbe65e"/>
    <xsd:import namespace="703ac7a9-cb03-4bf5-8dbc-9fd8f3978264"/>
    <xsd:element name="properties">
      <xsd:complexType>
        <xsd:sequence>
          <xsd:element name="documentManagement">
            <xsd:complexType>
              <xsd:all>
                <xsd:element ref="ns2:FechayHora" minOccurs="0"/>
                <xsd:element ref="ns2:_Flow_SignoffStatus" minOccurs="0"/>
                <xsd:element ref="ns2:Fechayhora0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cc6fe4-7bae-4ad8-983a-e5236bfbe65e" elementFormDefault="qualified">
    <xsd:import namespace="http://schemas.microsoft.com/office/2006/documentManagement/types"/>
    <xsd:import namespace="http://schemas.microsoft.com/office/infopath/2007/PartnerControls"/>
    <xsd:element name="FechayHora" ma:index="3" nillable="true" ma:displayName="Fecha y Hora" ma:format="DateTime" ma:internalName="FechayHora" ma:readOnly="false">
      <xsd:simpleType>
        <xsd:restriction base="dms:DateTime"/>
      </xsd:simpleType>
    </xsd:element>
    <xsd:element name="_Flow_SignoffStatus" ma:index="4" nillable="true" ma:displayName="Estado de aprobación" ma:internalName="Estado_x0020_de_x0020_aprobaci_x00f3_n" ma:readOnly="false">
      <xsd:simpleType>
        <xsd:restriction base="dms:Text"/>
      </xsd:simpleType>
    </xsd:element>
    <xsd:element name="Fechayhora0" ma:index="5" nillable="true" ma:displayName="Fecha y hora" ma:format="DateOnly" ma:internalName="Fechayhora0" ma:readOnly="false">
      <xsd:simpleType>
        <xsd:restriction base="dms:DateTime"/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hidden="true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hidden="true" ma:internalName="MediaServiceOCR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hidden="true" ma:internalName="MediaServiceKeyPoints" ma:readOnly="true">
      <xsd:simpleType>
        <xsd:restriction base="dms:Note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2785dc40-82a5-43c1-b5c0-b2abc6a179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3ac7a9-cb03-4bf5-8dbc-9fd8f397826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do con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hidden="true" ma:internalName="SharedWithDetails" ma:readOnly="true">
      <xsd:simpleType>
        <xsd:restriction base="dms:Note"/>
      </xsd:simpleType>
    </xsd:element>
    <xsd:element name="TaxCatchAll" ma:index="23" nillable="true" ma:displayName="Taxonomy Catch All Column" ma:hidden="true" ma:list="{063b0d94-22a5-4c9a-a97e-d2f11d303701}" ma:internalName="TaxCatchAll" ma:readOnly="false" ma:showField="CatchAllData" ma:web="703ac7a9-cb03-4bf5-8dbc-9fd8f39782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Tipo de contenido"/>
        <xsd:element ref="dc:title" minOccurs="0" maxOccurs="1" ma:index="1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59F84B-89F1-49D4-81A8-A60383D074C8}"/>
</file>

<file path=customXml/itemProps2.xml><?xml version="1.0" encoding="utf-8"?>
<ds:datastoreItem xmlns:ds="http://schemas.openxmlformats.org/officeDocument/2006/customXml" ds:itemID="{C26E582E-F9AD-4197-9221-BBC02864E2C5}"/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910</Words>
  <Application>Microsoft Office PowerPoint</Application>
  <PresentationFormat>Panorámica</PresentationFormat>
  <Paragraphs>95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3" baseType="lpstr">
      <vt:lpstr>Aptos</vt:lpstr>
      <vt:lpstr>Aptos Display</vt:lpstr>
      <vt:lpstr>Arial</vt:lpstr>
      <vt:lpstr>Arial Black</vt:lpstr>
      <vt:lpstr>Calibri</vt:lpstr>
      <vt:lpstr>Cambria</vt:lpstr>
      <vt:lpstr>Symbol</vt:lpstr>
      <vt:lpstr>Tahoma</vt:lpstr>
      <vt:lpstr>Tema de Office</vt:lpstr>
      <vt:lpstr>Presentación de PowerPoint</vt:lpstr>
      <vt:lpstr>Información básica del equipamiento </vt:lpstr>
      <vt:lpstr>Localización y descripción del predio </vt:lpstr>
      <vt:lpstr>Localización micro URI Tunjuelito</vt:lpstr>
      <vt:lpstr>Descripción del Predio</vt:lpstr>
      <vt:lpstr>Descripción del entorno del equipamiento </vt:lpstr>
      <vt:lpstr>Descripción de los servicios a prestar</vt:lpstr>
      <vt:lpstr>Programa arquitectónico</vt:lpstr>
      <vt:lpstr>Programa arquitectónico</vt:lpstr>
      <vt:lpstr>Presentación de PowerPoint</vt:lpstr>
      <vt:lpstr>Presentación de PowerPoint</vt:lpstr>
      <vt:lpstr>Presentación de PowerPoint</vt:lpstr>
      <vt:lpstr>Mitigación de impactos</vt:lpstr>
      <vt:lpstr>Impactos del componente social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IVAN DARIO MANTILLA ROSAS</dc:creator>
  <cp:lastModifiedBy>IVAN DARIO MANTILLA ROSAS</cp:lastModifiedBy>
  <cp:revision>1</cp:revision>
  <dcterms:created xsi:type="dcterms:W3CDTF">2024-04-18T22:07:57Z</dcterms:created>
  <dcterms:modified xsi:type="dcterms:W3CDTF">2024-04-18T22:49:35Z</dcterms:modified>
</cp:coreProperties>
</file>