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0" r:id="rId2"/>
    <p:sldId id="271" r:id="rId3"/>
    <p:sldId id="272" r:id="rId4"/>
    <p:sldId id="268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D6A"/>
    <a:srgbClr val="005CA4"/>
    <a:srgbClr val="C8D41F"/>
    <a:srgbClr val="009B3E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45"/>
    <p:restoredTop sz="96327"/>
  </p:normalViewPr>
  <p:slideViewPr>
    <p:cSldViewPr snapToGrid="0">
      <p:cViewPr varScale="1">
        <p:scale>
          <a:sx n="72" d="100"/>
          <a:sy n="72" d="100"/>
        </p:scale>
        <p:origin x="79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4" d="100"/>
          <a:sy n="104" d="100"/>
        </p:scale>
        <p:origin x="444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CO" b="1">
                <a:solidFill>
                  <a:srgbClr val="002060"/>
                </a:solidFill>
              </a:rPr>
              <a:t>COMPORTAMIENTO TRIMESTRAL ENE-JUN 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712875751163093E-2"/>
          <c:y val="0.22202197686403255"/>
          <c:w val="0.89678773887186913"/>
          <c:h val="0.514393298274845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Hoja6!$C$6</c:f>
              <c:strCache>
                <c:ptCount val="1"/>
                <c:pt idx="0">
                  <c:v>PRIMER TRIMESTRE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Hoja6!$B$7:$B$10</c:f>
              <c:strCache>
                <c:ptCount val="4"/>
                <c:pt idx="0">
                  <c:v>Solicitud de documentos, copias, información</c:v>
                </c:pt>
                <c:pt idx="1">
                  <c:v>Solicitud de información pública</c:v>
                </c:pt>
                <c:pt idx="2">
                  <c:v>Solicitud de interés general y particular</c:v>
                </c:pt>
                <c:pt idx="3">
                  <c:v>Quejas y Reclamos</c:v>
                </c:pt>
              </c:strCache>
            </c:strRef>
          </c:cat>
          <c:val>
            <c:numRef>
              <c:f>Hoja6!$C$7:$C$10</c:f>
              <c:numCache>
                <c:formatCode>General</c:formatCode>
                <c:ptCount val="4"/>
                <c:pt idx="0">
                  <c:v>17</c:v>
                </c:pt>
                <c:pt idx="1">
                  <c:v>6</c:v>
                </c:pt>
                <c:pt idx="2">
                  <c:v>386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75-4D66-8840-AF11D87E4ECA}"/>
            </c:ext>
          </c:extLst>
        </c:ser>
        <c:ser>
          <c:idx val="1"/>
          <c:order val="1"/>
          <c:tx>
            <c:strRef>
              <c:f>Hoja6!$D$6</c:f>
              <c:strCache>
                <c:ptCount val="1"/>
                <c:pt idx="0">
                  <c:v>SEGUNDO TRIMESTRE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2.7777777777777776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75-4D66-8840-AF11D87E4E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Hoja6!$B$7:$B$10</c:f>
              <c:strCache>
                <c:ptCount val="4"/>
                <c:pt idx="0">
                  <c:v>Solicitud de documentos, copias, información</c:v>
                </c:pt>
                <c:pt idx="1">
                  <c:v>Solicitud de información pública</c:v>
                </c:pt>
                <c:pt idx="2">
                  <c:v>Solicitud de interés general y particular</c:v>
                </c:pt>
                <c:pt idx="3">
                  <c:v>Quejas y Reclamos</c:v>
                </c:pt>
              </c:strCache>
            </c:strRef>
          </c:cat>
          <c:val>
            <c:numRef>
              <c:f>Hoja6!$D$7:$D$10</c:f>
              <c:numCache>
                <c:formatCode>General</c:formatCode>
                <c:ptCount val="4"/>
                <c:pt idx="0">
                  <c:v>29</c:v>
                </c:pt>
                <c:pt idx="1">
                  <c:v>3</c:v>
                </c:pt>
                <c:pt idx="2">
                  <c:v>286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75-4D66-8840-AF11D87E4E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92373168"/>
        <c:axId val="1992381328"/>
        <c:axId val="0"/>
      </c:bar3DChart>
      <c:catAx>
        <c:axId val="199237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92381328"/>
        <c:crosses val="autoZero"/>
        <c:auto val="1"/>
        <c:lblAlgn val="ctr"/>
        <c:lblOffset val="100"/>
        <c:noMultiLvlLbl val="0"/>
      </c:catAx>
      <c:valAx>
        <c:axId val="199238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9237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942719271572506"/>
          <c:y val="0.10139388770527162"/>
          <c:w val="0.5515897858472022"/>
          <c:h val="7.05716157967354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3D4-4D7C-90B0-BE1986E564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3D4-4D7C-90B0-BE1986E564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3D4-4D7C-90B0-BE1986E564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3D4-4D7C-90B0-BE1986E5646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3D4-4D7C-90B0-BE1986E5646B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3D4-4D7C-90B0-BE1986E5646B}"/>
              </c:ext>
            </c:extLst>
          </c:dPt>
          <c:dLbls>
            <c:dLbl>
              <c:idx val="0"/>
              <c:layout>
                <c:manualLayout>
                  <c:x val="-4.395237186643125E-2"/>
                  <c:y val="-1.4802355028465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D4-4D7C-90B0-BE1986E5646B}"/>
                </c:ext>
              </c:extLst>
            </c:dLbl>
            <c:dLbl>
              <c:idx val="1"/>
              <c:layout>
                <c:manualLayout>
                  <c:x val="-1.5532808398950132E-2"/>
                  <c:y val="-3.2070209973753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D4-4D7C-90B0-BE1986E5646B}"/>
                </c:ext>
              </c:extLst>
            </c:dLbl>
            <c:dLbl>
              <c:idx val="5"/>
              <c:layout>
                <c:manualLayout>
                  <c:x val="-3.0463401163541692E-3"/>
                  <c:y val="-0.580788698749495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D4-4D7C-90B0-BE1986E56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Hoja11!$I$4:$I$9</c:f>
              <c:strCache>
                <c:ptCount val="6"/>
                <c:pt idx="0">
                  <c:v>SECRETARIA GENERAL</c:v>
                </c:pt>
                <c:pt idx="1">
                  <c:v>VICEPRESIDENCIA COMERCIAL</c:v>
                </c:pt>
                <c:pt idx="2">
                  <c:v>VICEPRESIDENCIA DE OPERACIONES</c:v>
                </c:pt>
                <c:pt idx="3">
                  <c:v>VICEPRESIDENCIA DE PLANEACION</c:v>
                </c:pt>
                <c:pt idx="4">
                  <c:v>VICEPRESIDENCIA FINANCIERA</c:v>
                </c:pt>
                <c:pt idx="5">
                  <c:v>VICEPRESIDENCIA TÉCNICA</c:v>
                </c:pt>
              </c:strCache>
            </c:strRef>
          </c:cat>
          <c:val>
            <c:numRef>
              <c:f>Hoja11!$J$4:$J$9</c:f>
              <c:numCache>
                <c:formatCode>0.0%</c:formatCode>
                <c:ptCount val="6"/>
                <c:pt idx="0">
                  <c:v>6.7000000000000004E-2</c:v>
                </c:pt>
                <c:pt idx="1">
                  <c:v>1.4999999999999999E-2</c:v>
                </c:pt>
                <c:pt idx="2">
                  <c:v>3.5000000000000003E-2</c:v>
                </c:pt>
                <c:pt idx="3">
                  <c:v>8.0000000000000002E-3</c:v>
                </c:pt>
                <c:pt idx="4">
                  <c:v>1.4999999999999999E-2</c:v>
                </c:pt>
                <c:pt idx="5" formatCode="0%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D4-4D7C-90B0-BE1986E56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866076115485565"/>
          <c:y val="0.67997521143190431"/>
          <c:w val="0.78490069991251099"/>
          <c:h val="0.287617381160688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94FAA-D74A-4D41-B0A3-29AD1ABE7994}" type="datetimeFigureOut">
              <a:rPr lang="es-ES_tradnl" smtClean="0"/>
              <a:t>13/07/2023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B762E-4156-E447-B693-16C02FC517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002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F6FC2A18-36E1-4194-3548-59A3CDCB7F9E}"/>
              </a:ext>
            </a:extLst>
          </p:cNvPr>
          <p:cNvSpPr/>
          <p:nvPr userDrawn="1"/>
        </p:nvSpPr>
        <p:spPr>
          <a:xfrm>
            <a:off x="0" y="0"/>
            <a:ext cx="3672955" cy="6858000"/>
          </a:xfrm>
          <a:prstGeom prst="rect">
            <a:avLst/>
          </a:prstGeom>
          <a:solidFill>
            <a:srgbClr val="049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26443F7-AAD0-D0ED-F432-B268A8C22BAF}"/>
              </a:ext>
            </a:extLst>
          </p:cNvPr>
          <p:cNvSpPr/>
          <p:nvPr userDrawn="1"/>
        </p:nvSpPr>
        <p:spPr>
          <a:xfrm>
            <a:off x="3672955" y="0"/>
            <a:ext cx="8519044" cy="6858000"/>
          </a:xfrm>
          <a:prstGeom prst="rect">
            <a:avLst/>
          </a:prstGeom>
          <a:solidFill>
            <a:srgbClr val="012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51DC77CE-EBE3-59BA-FC0F-69E65C58F8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3581401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s-ES_tradnl" dirty="0"/>
              <a:t>Clic para cargar fotografía desde su computador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1597B4-2133-B390-4EC6-C9D243B92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7344" y="1745672"/>
            <a:ext cx="7306456" cy="2879681"/>
          </a:xfrm>
        </p:spPr>
        <p:txBody>
          <a:bodyPr anchor="b">
            <a:noAutofit/>
          </a:bodyPr>
          <a:lstStyle>
            <a:lvl1pPr algn="l">
              <a:defRPr lang="es-ES_tradnl" sz="6000" b="1" i="0" kern="1200" dirty="0">
                <a:solidFill>
                  <a:srgbClr val="C8D41F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03EEFA-7AC8-978F-81BF-18C0E3D4A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7343" y="4761879"/>
            <a:ext cx="7306457" cy="1093304"/>
          </a:xfrm>
        </p:spPr>
        <p:txBody>
          <a:bodyPr>
            <a:normAutofit/>
          </a:bodyPr>
          <a:lstStyle>
            <a:lvl1pPr marL="0" indent="0" algn="l">
              <a:buNone/>
              <a:defRPr lang="es-CO" sz="24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61566-045E-E0B3-50E6-92C4A2F6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80DE-9C4F-FE45-ACAB-79D9603FAA50}" type="datetimeFigureOut">
              <a:rPr lang="es-ES_tradnl" smtClean="0"/>
              <a:t>13/07/2023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0BF9B-4BBB-F74B-BD8E-73D699E3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7343" y="6356350"/>
            <a:ext cx="4106057" cy="365125"/>
          </a:xfrm>
        </p:spPr>
        <p:txBody>
          <a:bodyPr anchor="ctr"/>
          <a:lstStyle/>
          <a:p>
            <a:r>
              <a:rPr lang="es-CO" dirty="0"/>
              <a:t>CCOM-FO-001 V18 / 1-Jun-2023 / Clasificada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B9BD7-37E0-AF37-E389-CEA66FBE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7131-4F33-6845-B776-06A4E24FF096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B720C9A7-185E-74ED-B57E-BDBA9B2701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616" y="643877"/>
            <a:ext cx="3166669" cy="91346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72BDCD0-9877-D832-5CAF-47FC64C1C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"/>
          </a:blip>
          <a:srcRect/>
          <a:stretch/>
        </p:blipFill>
        <p:spPr>
          <a:xfrm>
            <a:off x="2379617" y="2562317"/>
            <a:ext cx="2403566" cy="35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5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217D670F-8993-CA7D-A536-F928D62E6B04}"/>
              </a:ext>
            </a:extLst>
          </p:cNvPr>
          <p:cNvSpPr/>
          <p:nvPr userDrawn="1"/>
        </p:nvSpPr>
        <p:spPr>
          <a:xfrm>
            <a:off x="0" y="0"/>
            <a:ext cx="11651672" cy="6858000"/>
          </a:xfrm>
          <a:prstGeom prst="rect">
            <a:avLst/>
          </a:prstGeom>
          <a:solidFill>
            <a:srgbClr val="022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1597B4-2133-B390-4EC6-C9D243B92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61" y="487128"/>
            <a:ext cx="9257847" cy="1193778"/>
          </a:xfrm>
        </p:spPr>
        <p:txBody>
          <a:bodyPr anchor="t">
            <a:noAutofit/>
          </a:bodyPr>
          <a:lstStyle>
            <a:lvl1pPr algn="l">
              <a:defRPr lang="es-ES_tradnl" sz="3600" b="1" i="0" kern="1200" dirty="0">
                <a:solidFill>
                  <a:srgbClr val="C8D41F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03EEFA-7AC8-978F-81BF-18C0E3D4A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61" y="1815816"/>
            <a:ext cx="9257848" cy="4406895"/>
          </a:xfrm>
        </p:spPr>
        <p:txBody>
          <a:bodyPr>
            <a:normAutofit/>
          </a:bodyPr>
          <a:lstStyle>
            <a:lvl1pPr marL="0" indent="0" algn="l">
              <a:buNone/>
              <a:defRPr lang="es-CO" sz="2800" b="0" i="0" kern="1200" dirty="0">
                <a:solidFill>
                  <a:srgbClr val="009FE3"/>
                </a:solidFill>
                <a:latin typeface="Helvetica" pitchFamily="2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49078BF-A269-6C44-3E47-98D72ECAD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0013" y="487128"/>
            <a:ext cx="1479100" cy="426663"/>
          </a:xfrm>
          <a:prstGeom prst="rect">
            <a:avLst/>
          </a:prstGeom>
        </p:spPr>
      </p:pic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E64B8107-95E2-9309-B291-9AFDC1A360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061" y="6359236"/>
            <a:ext cx="11449877" cy="362239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s-ES_tradnl" sz="1400" b="0" i="0" kern="1200" dirty="0">
                <a:solidFill>
                  <a:srgbClr val="009FE3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s-MX" dirty="0"/>
              <a:t>Nota al pie</a:t>
            </a:r>
            <a:endParaRPr lang="es-ES_tradn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0D2F7CA-8F33-0B69-74CC-D584F1BEA904}"/>
              </a:ext>
            </a:extLst>
          </p:cNvPr>
          <p:cNvSpPr/>
          <p:nvPr userDrawn="1"/>
        </p:nvSpPr>
        <p:spPr>
          <a:xfrm>
            <a:off x="11651672" y="0"/>
            <a:ext cx="540325" cy="6858000"/>
          </a:xfrm>
          <a:prstGeom prst="rect">
            <a:avLst/>
          </a:prstGeom>
          <a:solidFill>
            <a:srgbClr val="009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730430-BD5C-0B08-BE53-8CCED4073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"/>
          </a:blip>
          <a:srcRect/>
          <a:stretch/>
        </p:blipFill>
        <p:spPr>
          <a:xfrm>
            <a:off x="10039057" y="2566511"/>
            <a:ext cx="2403566" cy="35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4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F6FC2A18-36E1-4194-3548-59A3CDCB7F9E}"/>
              </a:ext>
            </a:extLst>
          </p:cNvPr>
          <p:cNvSpPr/>
          <p:nvPr userDrawn="1"/>
        </p:nvSpPr>
        <p:spPr>
          <a:xfrm>
            <a:off x="0" y="0"/>
            <a:ext cx="4212235" cy="6858000"/>
          </a:xfrm>
          <a:prstGeom prst="rect">
            <a:avLst/>
          </a:prstGeom>
          <a:solidFill>
            <a:srgbClr val="005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5CA4"/>
              </a:solidFill>
            </a:endParaRP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51DC77CE-EBE3-59BA-FC0F-69E65C58F8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4162099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s-ES_tradnl" dirty="0"/>
              <a:t>Clic para cargar fotografía desde su computador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03EEFA-7AC8-978F-81BF-18C0E3D4A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8900" y="3429000"/>
            <a:ext cx="6260258" cy="2790825"/>
          </a:xfrm>
        </p:spPr>
        <p:txBody>
          <a:bodyPr>
            <a:normAutofit/>
          </a:bodyPr>
          <a:lstStyle>
            <a:lvl1pPr marL="0" indent="0" algn="l">
              <a:buNone/>
              <a:defRPr lang="es-CO" sz="20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61566-045E-E0B3-50E6-92C4A2F6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80DE-9C4F-FE45-ACAB-79D9603FAA50}" type="datetimeFigureOut">
              <a:rPr lang="es-ES_tradnl" smtClean="0"/>
              <a:t>13/07/2023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0BF9B-4BBB-F74B-BD8E-73D699E3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7048" y="6356350"/>
            <a:ext cx="3656352" cy="365125"/>
          </a:xfrm>
        </p:spPr>
        <p:txBody>
          <a:bodyPr anchor="ctr"/>
          <a:lstStyle/>
          <a:p>
            <a:r>
              <a:rPr lang="es-CO" dirty="0"/>
              <a:t>CCOM-FO-001 V18 / 1-Jun-2023 / Clasificada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B9BD7-37E0-AF37-E389-CEA66FBE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214" y="6356350"/>
            <a:ext cx="3382724" cy="365125"/>
          </a:xfrm>
        </p:spPr>
        <p:txBody>
          <a:bodyPr/>
          <a:lstStyle/>
          <a:p>
            <a:fld id="{439E7131-4F33-6845-B776-06A4E24FF096}" type="slidenum">
              <a:rPr lang="es-ES_tradnl" smtClean="0"/>
              <a:t>‹Nº›</a:t>
            </a:fld>
            <a:endParaRPr lang="es-ES_tradn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5FB7B7D-AC73-B675-0DFD-3A3C980E8D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</a:blip>
          <a:srcRect/>
          <a:stretch/>
        </p:blipFill>
        <p:spPr>
          <a:xfrm>
            <a:off x="3097712" y="2562317"/>
            <a:ext cx="2403566" cy="35133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3073CCD-3294-F274-7DFE-98C8BD7E6B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38" y="297275"/>
            <a:ext cx="1479100" cy="42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E12D523-F005-56BF-0084-52EBBFBCE8B8}"/>
              </a:ext>
            </a:extLst>
          </p:cNvPr>
          <p:cNvSpPr/>
          <p:nvPr userDrawn="1"/>
        </p:nvSpPr>
        <p:spPr>
          <a:xfrm>
            <a:off x="-38831" y="0"/>
            <a:ext cx="6994267" cy="6858000"/>
          </a:xfrm>
          <a:prstGeom prst="rect">
            <a:avLst/>
          </a:prstGeom>
          <a:solidFill>
            <a:srgbClr val="022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0067B3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BFC8097-370C-911B-2D47-16C04875ACDE}"/>
              </a:ext>
            </a:extLst>
          </p:cNvPr>
          <p:cNvSpPr/>
          <p:nvPr userDrawn="1"/>
        </p:nvSpPr>
        <p:spPr>
          <a:xfrm>
            <a:off x="4928049" y="5503"/>
            <a:ext cx="7263950" cy="6852497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7FAC977-8C25-2083-24C0-F3EACD4477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</a:blip>
          <a:srcRect/>
          <a:stretch/>
        </p:blipFill>
        <p:spPr>
          <a:xfrm>
            <a:off x="10306446" y="1884909"/>
            <a:ext cx="2403566" cy="35133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3DB4D1-95D4-EFF2-A465-CC9A2A11EA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818" y="1005089"/>
            <a:ext cx="3567306" cy="10290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B5E4A9C-EA6E-F57E-3FD7-9EDB67EB04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3388" y="5680516"/>
            <a:ext cx="1519999" cy="5269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0919ED0-F733-54C5-6159-13ACAD61D3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4282" y="4383635"/>
            <a:ext cx="152125" cy="192958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A92ECD9-DCAC-1C88-3582-7BD9C26743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789" y="4615282"/>
            <a:ext cx="3079295" cy="912384"/>
          </a:xfrm>
          <a:prstGeom prst="rect">
            <a:avLst/>
          </a:prstGeom>
        </p:spPr>
      </p:pic>
      <p:pic>
        <p:nvPicPr>
          <p:cNvPr id="23" name="Imagen 22" descr="Logotipo&#10;&#10;Descripción generada automáticamente">
            <a:extLst>
              <a:ext uri="{FF2B5EF4-FFF2-40B4-BE49-F238E27FC236}">
                <a16:creationId xmlns:a16="http://schemas.microsoft.com/office/drawing/2014/main" id="{DE60F6A4-B809-9BDD-F87F-CDCD0E5C2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7390" y="5458098"/>
            <a:ext cx="721651" cy="7216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1597B4-2133-B390-4EC6-C9D243B92B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5789" y="850595"/>
            <a:ext cx="5938011" cy="2108206"/>
          </a:xfrm>
        </p:spPr>
        <p:txBody>
          <a:bodyPr anchor="b">
            <a:noAutofit/>
          </a:bodyPr>
          <a:lstStyle>
            <a:lvl1pPr algn="l">
              <a:defRPr lang="es-ES_tradnl" sz="6000" b="1" i="0" kern="1200" dirty="0">
                <a:solidFill>
                  <a:srgbClr val="C8D41F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MX" dirty="0"/>
              <a:t>Nombre</a:t>
            </a:r>
            <a:br>
              <a:rPr lang="es-MX" dirty="0"/>
            </a:br>
            <a:r>
              <a:rPr lang="es-MX" dirty="0"/>
              <a:t>Apellido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03EEFA-7AC8-978F-81BF-18C0E3D4AD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3555" y="4019291"/>
            <a:ext cx="5950245" cy="405832"/>
          </a:xfrm>
        </p:spPr>
        <p:txBody>
          <a:bodyPr>
            <a:normAutofit/>
          </a:bodyPr>
          <a:lstStyle>
            <a:lvl1pPr marL="0" indent="0" algn="l">
              <a:buNone/>
              <a:defRPr lang="es-CO" sz="2400" kern="1200" dirty="0">
                <a:solidFill>
                  <a:srgbClr val="00B0F0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xxx@findeter.gov.co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61566-045E-E0B3-50E6-92C4A2F6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80DE-9C4F-FE45-ACAB-79D9603FAA50}" type="datetimeFigureOut">
              <a:rPr lang="es-ES_tradnl" smtClean="0"/>
              <a:t>13/07/2023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0BF9B-4BBB-F74B-BD8E-73D699E3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7343" y="6356350"/>
            <a:ext cx="4106057" cy="365125"/>
          </a:xfrm>
        </p:spPr>
        <p:txBody>
          <a:bodyPr anchor="ctr"/>
          <a:lstStyle/>
          <a:p>
            <a:r>
              <a:rPr lang="es-CO" dirty="0"/>
              <a:t>CCOM-FO-001 V18 / 1-Jun-2023 / Clasificada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B9BD7-37E0-AF37-E389-CEA66FBE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7131-4F33-6845-B776-06A4E24FF09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id="{4E2D6BF5-F6AC-68C0-6687-0EE71A86E0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6550" y="3160215"/>
            <a:ext cx="5937250" cy="816508"/>
          </a:xfrm>
        </p:spPr>
        <p:txBody>
          <a:bodyPr anchor="b">
            <a:normAutofit/>
          </a:bodyPr>
          <a:lstStyle>
            <a:lvl1pPr marL="0" indent="0">
              <a:lnSpc>
                <a:spcPct val="60000"/>
              </a:lnSpc>
              <a:buNone/>
              <a:defRPr lang="es-ES_tradnl" sz="24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/>
              <a:t>Cargo</a:t>
            </a:r>
          </a:p>
          <a:p>
            <a:pPr lvl="0"/>
            <a:r>
              <a:rPr lang="es-MX" dirty="0"/>
              <a:t>Área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2909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9D95A9F-846D-4BE0-3574-3A53A5A67AAB}"/>
              </a:ext>
            </a:extLst>
          </p:cNvPr>
          <p:cNvSpPr/>
          <p:nvPr userDrawn="1"/>
        </p:nvSpPr>
        <p:spPr>
          <a:xfrm>
            <a:off x="3976504" y="0"/>
            <a:ext cx="8215497" cy="6858000"/>
          </a:xfrm>
          <a:prstGeom prst="rect">
            <a:avLst/>
          </a:prstGeom>
          <a:solidFill>
            <a:srgbClr val="F0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6FC2A18-36E1-4194-3548-59A3CDCB7F9E}"/>
              </a:ext>
            </a:extLst>
          </p:cNvPr>
          <p:cNvSpPr/>
          <p:nvPr userDrawn="1"/>
        </p:nvSpPr>
        <p:spPr>
          <a:xfrm>
            <a:off x="0" y="0"/>
            <a:ext cx="4212235" cy="6858000"/>
          </a:xfrm>
          <a:prstGeom prst="rect">
            <a:avLst/>
          </a:prstGeom>
          <a:solidFill>
            <a:srgbClr val="005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5CA4"/>
              </a:solidFill>
            </a:endParaRP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51DC77CE-EBE3-59BA-FC0F-69E65C58F8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4162099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s-ES_tradnl" dirty="0"/>
              <a:t>Clic para cargar fotografía desde su computador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1597B4-2133-B390-4EC6-C9D243B92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7047" y="1148782"/>
            <a:ext cx="7323891" cy="1193778"/>
          </a:xfrm>
        </p:spPr>
        <p:txBody>
          <a:bodyPr anchor="t">
            <a:noAutofit/>
          </a:bodyPr>
          <a:lstStyle>
            <a:lvl1pPr algn="l">
              <a:defRPr lang="es-ES_tradnl" sz="4000" b="1" i="0" kern="1200" dirty="0">
                <a:solidFill>
                  <a:srgbClr val="112D6A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03EEFA-7AC8-978F-81BF-18C0E3D4A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7047" y="2477470"/>
            <a:ext cx="7323892" cy="3742355"/>
          </a:xfrm>
        </p:spPr>
        <p:txBody>
          <a:bodyPr>
            <a:normAutofit/>
          </a:bodyPr>
          <a:lstStyle>
            <a:lvl1pPr marL="0" indent="0" algn="l">
              <a:buNone/>
              <a:defRPr lang="es-CO" sz="3200" b="0" i="0" kern="1200" dirty="0">
                <a:solidFill>
                  <a:srgbClr val="112D6A"/>
                </a:solidFill>
                <a:latin typeface="Helvetica" pitchFamily="2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61566-045E-E0B3-50E6-92C4A2F6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80DE-9C4F-FE45-ACAB-79D9603FAA50}" type="datetimeFigureOut">
              <a:rPr lang="es-ES_tradnl" smtClean="0"/>
              <a:t>13/07/2023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0BF9B-4BBB-F74B-BD8E-73D699E3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7048" y="6356350"/>
            <a:ext cx="3656352" cy="365125"/>
          </a:xfrm>
        </p:spPr>
        <p:txBody>
          <a:bodyPr anchor="ctr"/>
          <a:lstStyle/>
          <a:p>
            <a:r>
              <a:rPr lang="es-CO" dirty="0"/>
              <a:t>CCOM-FO-001 V18 / 1-Jun-2023 / Clasificada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B9BD7-37E0-AF37-E389-CEA66FBE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214" y="6356350"/>
            <a:ext cx="3382724" cy="365125"/>
          </a:xfrm>
        </p:spPr>
        <p:txBody>
          <a:bodyPr/>
          <a:lstStyle/>
          <a:p>
            <a:fld id="{439E7131-4F33-6845-B776-06A4E24FF096}" type="slidenum">
              <a:rPr lang="es-ES_tradnl" smtClean="0"/>
              <a:t>‹Nº›</a:t>
            </a:fld>
            <a:endParaRPr lang="es-ES_tradn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A73FC8F-B178-F1A0-1845-2767869C59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39" y="274895"/>
            <a:ext cx="1479099" cy="42666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5FB7B7D-AC73-B675-0DFD-3A3C980E8D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"/>
          </a:blip>
          <a:srcRect/>
          <a:stretch/>
        </p:blipFill>
        <p:spPr>
          <a:xfrm>
            <a:off x="3097712" y="2562317"/>
            <a:ext cx="2403566" cy="35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FE2765F-3B37-38F8-7C66-6362B593B688}"/>
              </a:ext>
            </a:extLst>
          </p:cNvPr>
          <p:cNvSpPr/>
          <p:nvPr userDrawn="1"/>
        </p:nvSpPr>
        <p:spPr>
          <a:xfrm>
            <a:off x="0" y="0"/>
            <a:ext cx="7611307" cy="6858000"/>
          </a:xfrm>
          <a:prstGeom prst="rect">
            <a:avLst/>
          </a:prstGeom>
          <a:solidFill>
            <a:srgbClr val="F0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17D670F-8993-CA7D-A536-F928D62E6B04}"/>
              </a:ext>
            </a:extLst>
          </p:cNvPr>
          <p:cNvSpPr/>
          <p:nvPr userDrawn="1"/>
        </p:nvSpPr>
        <p:spPr>
          <a:xfrm>
            <a:off x="7611308" y="0"/>
            <a:ext cx="4580691" cy="6858000"/>
          </a:xfrm>
          <a:prstGeom prst="rect">
            <a:avLst/>
          </a:prstGeom>
          <a:solidFill>
            <a:srgbClr val="022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1597B4-2133-B390-4EC6-C9D243B92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62" y="274895"/>
            <a:ext cx="7013410" cy="1193778"/>
          </a:xfrm>
        </p:spPr>
        <p:txBody>
          <a:bodyPr anchor="t">
            <a:noAutofit/>
          </a:bodyPr>
          <a:lstStyle>
            <a:lvl1pPr algn="l">
              <a:defRPr lang="es-ES_tradnl" sz="4000" b="1" i="0" kern="1200" dirty="0">
                <a:solidFill>
                  <a:srgbClr val="112D6A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03EEFA-7AC8-978F-81BF-18C0E3D4A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61" y="1603583"/>
            <a:ext cx="7013411" cy="4492417"/>
          </a:xfrm>
        </p:spPr>
        <p:txBody>
          <a:bodyPr>
            <a:normAutofit/>
          </a:bodyPr>
          <a:lstStyle>
            <a:lvl1pPr marL="0" indent="0" algn="l">
              <a:buNone/>
              <a:defRPr lang="es-CO" sz="2800" b="0" i="0" kern="1200" dirty="0">
                <a:solidFill>
                  <a:srgbClr val="112D6A"/>
                </a:solidFill>
                <a:latin typeface="Helvetica" pitchFamily="2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61566-045E-E0B3-50E6-92C4A2F6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62" y="6356350"/>
            <a:ext cx="3210338" cy="365125"/>
          </a:xfrm>
        </p:spPr>
        <p:txBody>
          <a:bodyPr/>
          <a:lstStyle/>
          <a:p>
            <a:fld id="{5A2280DE-9C4F-FE45-ACAB-79D9603FAA50}" type="datetimeFigureOut">
              <a:rPr lang="es-ES_tradnl" smtClean="0"/>
              <a:t>13/07/2023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0BF9B-4BBB-F74B-BD8E-73D699E3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462" y="6356350"/>
            <a:ext cx="3356816" cy="365125"/>
          </a:xfrm>
        </p:spPr>
        <p:txBody>
          <a:bodyPr anchor="ctr"/>
          <a:lstStyle/>
          <a:p>
            <a:r>
              <a:rPr lang="es-CO" dirty="0"/>
              <a:t>CCOM-FO-001 V18 / 1-Jun-2023 / Clasificada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B9BD7-37E0-AF37-E389-CEA66FBE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214" y="6356350"/>
            <a:ext cx="3382724" cy="365125"/>
          </a:xfrm>
        </p:spPr>
        <p:txBody>
          <a:bodyPr/>
          <a:lstStyle/>
          <a:p>
            <a:fld id="{439E7131-4F33-6845-B776-06A4E24FF096}" type="slidenum">
              <a:rPr lang="es-ES_tradnl" smtClean="0"/>
              <a:t>‹Nº›</a:t>
            </a:fld>
            <a:endParaRPr lang="es-ES_tradnl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49078BF-A269-6C44-3E47-98D72ECAD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38" y="274895"/>
            <a:ext cx="1479100" cy="4266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B783EB7-AA5D-08BA-297F-86952444AE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"/>
          </a:blip>
          <a:srcRect/>
          <a:stretch/>
        </p:blipFill>
        <p:spPr>
          <a:xfrm>
            <a:off x="5860412" y="2562317"/>
            <a:ext cx="2403566" cy="35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3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E56EB00-B069-758F-C586-4AA4D3A77198}"/>
              </a:ext>
            </a:extLst>
          </p:cNvPr>
          <p:cNvSpPr/>
          <p:nvPr userDrawn="1"/>
        </p:nvSpPr>
        <p:spPr>
          <a:xfrm>
            <a:off x="-6018" y="0"/>
            <a:ext cx="12198018" cy="6858000"/>
          </a:xfrm>
          <a:prstGeom prst="rect">
            <a:avLst/>
          </a:prstGeom>
          <a:solidFill>
            <a:srgbClr val="F0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26443F7-AAD0-D0ED-F432-B268A8C22BAF}"/>
              </a:ext>
            </a:extLst>
          </p:cNvPr>
          <p:cNvSpPr/>
          <p:nvPr userDrawn="1"/>
        </p:nvSpPr>
        <p:spPr>
          <a:xfrm>
            <a:off x="8519047" y="0"/>
            <a:ext cx="129014" cy="6858000"/>
          </a:xfrm>
          <a:prstGeom prst="rect">
            <a:avLst/>
          </a:prstGeom>
          <a:solidFill>
            <a:srgbClr val="005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51DC77CE-EBE3-59BA-FC0F-69E65C58F8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10599" y="0"/>
            <a:ext cx="3581401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s-ES_tradnl" dirty="0"/>
              <a:t>Clic para cargar fotografía desde su computador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1597B4-2133-B390-4EC6-C9D243B92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580" y="976454"/>
            <a:ext cx="7652820" cy="1254128"/>
          </a:xfrm>
        </p:spPr>
        <p:txBody>
          <a:bodyPr anchor="t">
            <a:noAutofit/>
          </a:bodyPr>
          <a:lstStyle>
            <a:lvl1pPr algn="l">
              <a:defRPr lang="es-MX" sz="4000" b="1" i="0" kern="1200" dirty="0">
                <a:solidFill>
                  <a:srgbClr val="005CA4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03EEFA-7AC8-978F-81BF-18C0E3D4A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579" y="2369127"/>
            <a:ext cx="7652821" cy="3486056"/>
          </a:xfrm>
        </p:spPr>
        <p:txBody>
          <a:bodyPr>
            <a:normAutofit/>
          </a:bodyPr>
          <a:lstStyle>
            <a:lvl1pPr marL="0" indent="0" algn="l">
              <a:buNone/>
              <a:defRPr lang="es-CO" sz="2400" kern="1200" dirty="0">
                <a:solidFill>
                  <a:srgbClr val="112D6A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61566-045E-E0B3-50E6-92C4A2F6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0579" y="6356350"/>
            <a:ext cx="3080821" cy="365125"/>
          </a:xfrm>
        </p:spPr>
        <p:txBody>
          <a:bodyPr/>
          <a:lstStyle/>
          <a:p>
            <a:fld id="{5A2280DE-9C4F-FE45-ACAB-79D9603FAA50}" type="datetimeFigureOut">
              <a:rPr lang="es-ES_tradnl" smtClean="0"/>
              <a:t>13/07/2023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0BF9B-4BBB-F74B-BD8E-73D699E3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7343" y="6356350"/>
            <a:ext cx="4106057" cy="365125"/>
          </a:xfrm>
        </p:spPr>
        <p:txBody>
          <a:bodyPr anchor="ctr"/>
          <a:lstStyle/>
          <a:p>
            <a:r>
              <a:rPr lang="es-CO" dirty="0"/>
              <a:t>CCOM-FO-001 V18 / 1-Jun-2023 / Clasificada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B9BD7-37E0-AF37-E389-CEA66FBE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7131-4F33-6845-B776-06A4E24FF096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0586EA-E764-8BBD-602C-7E561C9B2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431" y="274895"/>
            <a:ext cx="1479099" cy="42666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1242425-6AC5-C9FD-E833-A4E8EF868D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"/>
          </a:blip>
          <a:srcRect/>
          <a:stretch/>
        </p:blipFill>
        <p:spPr>
          <a:xfrm>
            <a:off x="7043169" y="2562317"/>
            <a:ext cx="2403566" cy="35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1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217D670F-8993-CA7D-A536-F928D62E6B04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22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1597B4-2133-B390-4EC6-C9D243B92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61" y="487128"/>
            <a:ext cx="9396393" cy="1193778"/>
          </a:xfrm>
        </p:spPr>
        <p:txBody>
          <a:bodyPr anchor="t">
            <a:noAutofit/>
          </a:bodyPr>
          <a:lstStyle>
            <a:lvl1pPr algn="l">
              <a:defRPr lang="es-ES_tradnl" sz="3600" b="1" i="0" kern="1200" dirty="0">
                <a:solidFill>
                  <a:srgbClr val="C8D41F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03EEFA-7AC8-978F-81BF-18C0E3D4A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61" y="1815816"/>
            <a:ext cx="9396394" cy="4406895"/>
          </a:xfrm>
        </p:spPr>
        <p:txBody>
          <a:bodyPr>
            <a:normAutofit/>
          </a:bodyPr>
          <a:lstStyle>
            <a:lvl1pPr marL="0" indent="0" algn="l">
              <a:buNone/>
              <a:defRPr lang="es-CO" sz="2800" b="0" i="0" kern="1200" dirty="0">
                <a:solidFill>
                  <a:srgbClr val="009FE3"/>
                </a:solidFill>
                <a:latin typeface="Helvetica" pitchFamily="2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49078BF-A269-6C44-3E47-98D72ECAD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38" y="487128"/>
            <a:ext cx="1479100" cy="426663"/>
          </a:xfrm>
          <a:prstGeom prst="rect">
            <a:avLst/>
          </a:prstGeom>
        </p:spPr>
      </p:pic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E64B8107-95E2-9309-B291-9AFDC1A360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061" y="6359236"/>
            <a:ext cx="11449877" cy="362239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s-ES_tradnl" sz="1400" b="0" i="0" kern="1200" dirty="0">
                <a:solidFill>
                  <a:srgbClr val="009FE3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s-MX" dirty="0"/>
              <a:t>Nota al pie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7989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D68217B-AD62-DA3B-202B-446F55C39069}"/>
              </a:ext>
            </a:extLst>
          </p:cNvPr>
          <p:cNvSpPr/>
          <p:nvPr userDrawn="1"/>
        </p:nvSpPr>
        <p:spPr>
          <a:xfrm>
            <a:off x="540325" y="0"/>
            <a:ext cx="11651675" cy="6858000"/>
          </a:xfrm>
          <a:prstGeom prst="rect">
            <a:avLst/>
          </a:prstGeom>
          <a:solidFill>
            <a:srgbClr val="F0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17D670F-8993-CA7D-A536-F928D62E6B04}"/>
              </a:ext>
            </a:extLst>
          </p:cNvPr>
          <p:cNvSpPr/>
          <p:nvPr userDrawn="1"/>
        </p:nvSpPr>
        <p:spPr>
          <a:xfrm>
            <a:off x="0" y="0"/>
            <a:ext cx="540325" cy="6858000"/>
          </a:xfrm>
          <a:prstGeom prst="rect">
            <a:avLst/>
          </a:prstGeom>
          <a:solidFill>
            <a:srgbClr val="022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1597B4-2133-B390-4EC6-C9D243B92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18" y="487128"/>
            <a:ext cx="11003520" cy="1193778"/>
          </a:xfrm>
        </p:spPr>
        <p:txBody>
          <a:bodyPr anchor="t">
            <a:noAutofit/>
          </a:bodyPr>
          <a:lstStyle>
            <a:lvl1pPr algn="l">
              <a:defRPr lang="es-ES_tradnl" sz="3600" b="1" i="0" kern="1200" dirty="0">
                <a:solidFill>
                  <a:srgbClr val="005CA4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03EEFA-7AC8-978F-81BF-18C0E3D4A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17" y="1815816"/>
            <a:ext cx="11003521" cy="4406895"/>
          </a:xfrm>
        </p:spPr>
        <p:txBody>
          <a:bodyPr>
            <a:normAutofit/>
          </a:bodyPr>
          <a:lstStyle>
            <a:lvl1pPr marL="0" indent="0" algn="l">
              <a:buNone/>
              <a:defRPr lang="es-CO" sz="2800" b="0" i="0" kern="1200" dirty="0">
                <a:solidFill>
                  <a:srgbClr val="112D6A"/>
                </a:solidFill>
                <a:latin typeface="Helvetica" pitchFamily="2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730430-BD5C-0B08-BE53-8CCED4073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</a:blip>
          <a:srcRect/>
          <a:stretch/>
        </p:blipFill>
        <p:spPr>
          <a:xfrm>
            <a:off x="10039057" y="2566511"/>
            <a:ext cx="2403566" cy="3513391"/>
          </a:xfrm>
          <a:prstGeom prst="rect">
            <a:avLst/>
          </a:prstGeom>
        </p:spPr>
      </p:pic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A18C265F-1A93-8945-BDAC-461185AC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05" y="6356350"/>
            <a:ext cx="3210338" cy="365125"/>
          </a:xfrm>
        </p:spPr>
        <p:txBody>
          <a:bodyPr/>
          <a:lstStyle/>
          <a:p>
            <a:fld id="{5A2280DE-9C4F-FE45-ACAB-79D9603FAA50}" type="datetimeFigureOut">
              <a:rPr lang="es-ES_tradnl" smtClean="0"/>
              <a:t>13/07/2023</a:t>
            </a:fld>
            <a:endParaRPr lang="es-ES_tradnl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56A4FD89-2CF3-E411-8D22-CA11339F0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01105" y="6356350"/>
            <a:ext cx="3760854" cy="365125"/>
          </a:xfrm>
        </p:spPr>
        <p:txBody>
          <a:bodyPr anchor="ctr"/>
          <a:lstStyle/>
          <a:p>
            <a:r>
              <a:rPr lang="es-CO" dirty="0"/>
              <a:t>CCOM-FO-001 V18 / 1-Jun-2023 / Clasificada</a:t>
            </a:r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8BE7E457-E0B6-899D-5B7C-AD1A3082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214" y="6356350"/>
            <a:ext cx="3382724" cy="365125"/>
          </a:xfrm>
        </p:spPr>
        <p:txBody>
          <a:bodyPr/>
          <a:lstStyle/>
          <a:p>
            <a:fld id="{439E7131-4F33-6845-B776-06A4E24FF09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7980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FE2765F-3B37-38F8-7C66-6362B593B688}"/>
              </a:ext>
            </a:extLst>
          </p:cNvPr>
          <p:cNvSpPr/>
          <p:nvPr userDrawn="1"/>
        </p:nvSpPr>
        <p:spPr>
          <a:xfrm>
            <a:off x="0" y="0"/>
            <a:ext cx="7611307" cy="6858000"/>
          </a:xfrm>
          <a:prstGeom prst="rect">
            <a:avLst/>
          </a:prstGeom>
          <a:solidFill>
            <a:srgbClr val="005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17D670F-8993-CA7D-A536-F928D62E6B04}"/>
              </a:ext>
            </a:extLst>
          </p:cNvPr>
          <p:cNvSpPr/>
          <p:nvPr userDrawn="1"/>
        </p:nvSpPr>
        <p:spPr>
          <a:xfrm>
            <a:off x="7611308" y="0"/>
            <a:ext cx="4580691" cy="6858000"/>
          </a:xfrm>
          <a:prstGeom prst="rect">
            <a:avLst/>
          </a:prstGeom>
          <a:solidFill>
            <a:srgbClr val="022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1597B4-2133-B390-4EC6-C9D243B92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62" y="535245"/>
            <a:ext cx="7013410" cy="1193778"/>
          </a:xfrm>
        </p:spPr>
        <p:txBody>
          <a:bodyPr anchor="t">
            <a:noAutofit/>
          </a:bodyPr>
          <a:lstStyle>
            <a:lvl1pPr algn="l">
              <a:defRPr lang="es-ES_tradnl" sz="4000" b="1" i="0" kern="1200" dirty="0">
                <a:solidFill>
                  <a:srgbClr val="C8D41F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03EEFA-7AC8-978F-81BF-18C0E3D4A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61" y="1863934"/>
            <a:ext cx="7013411" cy="4355892"/>
          </a:xfrm>
        </p:spPr>
        <p:txBody>
          <a:bodyPr>
            <a:normAutofit/>
          </a:bodyPr>
          <a:lstStyle>
            <a:lvl1pPr marL="0" indent="0" algn="l">
              <a:buNone/>
              <a:defRPr lang="es-CO" sz="2800" b="0" i="0" kern="1200" dirty="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61566-045E-E0B3-50E6-92C4A2F6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62" y="6356350"/>
            <a:ext cx="3210338" cy="365125"/>
          </a:xfrm>
        </p:spPr>
        <p:txBody>
          <a:bodyPr/>
          <a:lstStyle/>
          <a:p>
            <a:fld id="{5A2280DE-9C4F-FE45-ACAB-79D9603FAA50}" type="datetimeFigureOut">
              <a:rPr lang="es-ES_tradnl" smtClean="0"/>
              <a:t>13/07/2023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0BF9B-4BBB-F74B-BD8E-73D699E3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462" y="6356350"/>
            <a:ext cx="3356816" cy="365125"/>
          </a:xfrm>
        </p:spPr>
        <p:txBody>
          <a:bodyPr anchor="ctr"/>
          <a:lstStyle/>
          <a:p>
            <a:r>
              <a:rPr lang="es-CO" dirty="0"/>
              <a:t>CCOM-FO-001 V18 / 1-Jun-2023 / Clasificada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B9BD7-37E0-AF37-E389-CEA66FBE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214" y="6356350"/>
            <a:ext cx="3382724" cy="365125"/>
          </a:xfrm>
        </p:spPr>
        <p:txBody>
          <a:bodyPr/>
          <a:lstStyle/>
          <a:p>
            <a:fld id="{439E7131-4F33-6845-B776-06A4E24FF096}" type="slidenum">
              <a:rPr lang="es-ES_tradnl" smtClean="0"/>
              <a:t>‹Nº›</a:t>
            </a:fld>
            <a:endParaRPr lang="es-ES_tradnl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49078BF-A269-6C44-3E47-98D72ECAD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38" y="535245"/>
            <a:ext cx="1479100" cy="426663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E4BFDF5F-C978-BAE0-66A6-5E1E52AF3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69382" y="1863934"/>
            <a:ext cx="3951143" cy="4355891"/>
          </a:xfrm>
        </p:spPr>
        <p:txBody>
          <a:bodyPr anchor="ctr"/>
          <a:lstStyle>
            <a:lvl1pPr marL="0" indent="0">
              <a:buFontTx/>
              <a:buNone/>
              <a:defRPr lang="es-MX" sz="2800" b="0" i="0" kern="1200" smtClean="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  <a:endParaRPr lang="es-ES_tradnl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755E92F-8DD3-9328-3D3A-28DCF5021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"/>
          </a:blip>
          <a:srcRect/>
          <a:stretch/>
        </p:blipFill>
        <p:spPr>
          <a:xfrm>
            <a:off x="6409524" y="2562317"/>
            <a:ext cx="2403566" cy="35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3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6E60D46-4FF3-E59C-A27B-602FE420427A}"/>
              </a:ext>
            </a:extLst>
          </p:cNvPr>
          <p:cNvSpPr/>
          <p:nvPr userDrawn="1"/>
        </p:nvSpPr>
        <p:spPr>
          <a:xfrm>
            <a:off x="0" y="0"/>
            <a:ext cx="12198018" cy="6858000"/>
          </a:xfrm>
          <a:prstGeom prst="rect">
            <a:avLst/>
          </a:prstGeom>
          <a:solidFill>
            <a:srgbClr val="D0E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26443F7-AAD0-D0ED-F432-B268A8C22BAF}"/>
              </a:ext>
            </a:extLst>
          </p:cNvPr>
          <p:cNvSpPr/>
          <p:nvPr userDrawn="1"/>
        </p:nvSpPr>
        <p:spPr>
          <a:xfrm>
            <a:off x="8519047" y="0"/>
            <a:ext cx="129014" cy="6858000"/>
          </a:xfrm>
          <a:prstGeom prst="rect">
            <a:avLst/>
          </a:prstGeom>
          <a:solidFill>
            <a:srgbClr val="005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51DC77CE-EBE3-59BA-FC0F-69E65C58F8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10599" y="0"/>
            <a:ext cx="3581401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s-ES_tradnl" dirty="0"/>
              <a:t>Clic para cargar fotografía desde su computador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1597B4-2133-B390-4EC6-C9D243B92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580" y="256017"/>
            <a:ext cx="7652820" cy="1254128"/>
          </a:xfrm>
        </p:spPr>
        <p:txBody>
          <a:bodyPr anchor="t">
            <a:noAutofit/>
          </a:bodyPr>
          <a:lstStyle>
            <a:lvl1pPr algn="l">
              <a:defRPr lang="es-MX" sz="4000" b="1" i="0" kern="1200" dirty="0">
                <a:solidFill>
                  <a:srgbClr val="009B3E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03EEFA-7AC8-978F-81BF-18C0E3D4A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579" y="1648689"/>
            <a:ext cx="7652821" cy="4571135"/>
          </a:xfrm>
        </p:spPr>
        <p:txBody>
          <a:bodyPr>
            <a:normAutofit/>
          </a:bodyPr>
          <a:lstStyle>
            <a:lvl1pPr marL="0" indent="0" algn="l">
              <a:buNone/>
              <a:defRPr lang="es-CO" sz="2400" kern="1200" dirty="0">
                <a:solidFill>
                  <a:srgbClr val="112D6A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61566-045E-E0B3-50E6-92C4A2F6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0579" y="6356350"/>
            <a:ext cx="3080821" cy="365125"/>
          </a:xfrm>
        </p:spPr>
        <p:txBody>
          <a:bodyPr/>
          <a:lstStyle/>
          <a:p>
            <a:fld id="{5A2280DE-9C4F-FE45-ACAB-79D9603FAA50}" type="datetimeFigureOut">
              <a:rPr lang="es-ES_tradnl" smtClean="0"/>
              <a:t>13/07/2023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0BF9B-4BBB-F74B-BD8E-73D699E3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7343" y="6356350"/>
            <a:ext cx="4106057" cy="365125"/>
          </a:xfrm>
        </p:spPr>
        <p:txBody>
          <a:bodyPr anchor="ctr"/>
          <a:lstStyle/>
          <a:p>
            <a:r>
              <a:rPr lang="es-CO" dirty="0"/>
              <a:t>CCOM-FO-001 V18 / 1-Jun-2023 / Clasificada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B9BD7-37E0-AF37-E389-CEA66FBE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7131-4F33-6845-B776-06A4E24FF096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1242425-6AC5-C9FD-E833-A4E8EF868D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</a:blip>
          <a:srcRect/>
          <a:stretch/>
        </p:blipFill>
        <p:spPr>
          <a:xfrm>
            <a:off x="7043169" y="2603880"/>
            <a:ext cx="2403566" cy="35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4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E472784-3C68-E64A-D5E8-B571182B6DD2}"/>
              </a:ext>
            </a:extLst>
          </p:cNvPr>
          <p:cNvSpPr/>
          <p:nvPr userDrawn="1"/>
        </p:nvSpPr>
        <p:spPr>
          <a:xfrm>
            <a:off x="-2" y="0"/>
            <a:ext cx="12198020" cy="6858000"/>
          </a:xfrm>
          <a:prstGeom prst="rect">
            <a:avLst/>
          </a:prstGeom>
          <a:solidFill>
            <a:srgbClr val="D0E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6FC2A18-36E1-4194-3548-59A3CDCB7F9E}"/>
              </a:ext>
            </a:extLst>
          </p:cNvPr>
          <p:cNvSpPr/>
          <p:nvPr userDrawn="1"/>
        </p:nvSpPr>
        <p:spPr>
          <a:xfrm>
            <a:off x="1" y="0"/>
            <a:ext cx="2534856" cy="6858000"/>
          </a:xfrm>
          <a:prstGeom prst="rect">
            <a:avLst/>
          </a:prstGeom>
          <a:solidFill>
            <a:srgbClr val="005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5CA4"/>
              </a:solidFill>
            </a:endParaRP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51DC77CE-EBE3-59BA-FC0F-69E65C58F8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2453834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s-ES_tradnl" dirty="0"/>
              <a:t>Clic para cargar fotografía desde su computador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1597B4-2133-B390-4EC6-C9D243B92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2649" y="317509"/>
            <a:ext cx="9008290" cy="1193778"/>
          </a:xfrm>
        </p:spPr>
        <p:txBody>
          <a:bodyPr anchor="t">
            <a:noAutofit/>
          </a:bodyPr>
          <a:lstStyle>
            <a:lvl1pPr algn="l">
              <a:defRPr lang="es-MX" sz="4000" b="1" i="0" kern="1200" dirty="0">
                <a:solidFill>
                  <a:srgbClr val="009B3E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03EEFA-7AC8-978F-81BF-18C0E3D4A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2648" y="1646197"/>
            <a:ext cx="9008291" cy="4429511"/>
          </a:xfrm>
        </p:spPr>
        <p:txBody>
          <a:bodyPr>
            <a:normAutofit/>
          </a:bodyPr>
          <a:lstStyle>
            <a:lvl1pPr marL="0" indent="0" algn="l">
              <a:buNone/>
              <a:defRPr lang="es-CO" sz="3200" b="0" i="0" kern="1200" dirty="0">
                <a:solidFill>
                  <a:srgbClr val="112D6A"/>
                </a:solidFill>
                <a:latin typeface="Helvetica" pitchFamily="2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61566-045E-E0B3-50E6-92C4A2F6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80DE-9C4F-FE45-ACAB-79D9603FAA50}" type="datetimeFigureOut">
              <a:rPr lang="es-ES_tradnl" smtClean="0"/>
              <a:t>13/07/2023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0BF9B-4BBB-F74B-BD8E-73D699E3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7048" y="6356350"/>
            <a:ext cx="3656352" cy="365125"/>
          </a:xfrm>
        </p:spPr>
        <p:txBody>
          <a:bodyPr anchor="ctr"/>
          <a:lstStyle/>
          <a:p>
            <a:r>
              <a:rPr lang="es-CO" dirty="0"/>
              <a:t>CCOM-FO-001 V18 / 1-Jun-2023 / Clasificada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B9BD7-37E0-AF37-E389-CEA66FBE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214" y="6356350"/>
            <a:ext cx="3382724" cy="365125"/>
          </a:xfrm>
        </p:spPr>
        <p:txBody>
          <a:bodyPr/>
          <a:lstStyle/>
          <a:p>
            <a:fld id="{439E7131-4F33-6845-B776-06A4E24FF096}" type="slidenum">
              <a:rPr lang="es-ES_tradnl" smtClean="0"/>
              <a:t>‹Nº›</a:t>
            </a:fld>
            <a:endParaRPr lang="es-ES_tradn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5FB7B7D-AC73-B675-0DFD-3A3C980E8D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</a:blip>
          <a:srcRect/>
          <a:stretch/>
        </p:blipFill>
        <p:spPr>
          <a:xfrm>
            <a:off x="1252050" y="2562317"/>
            <a:ext cx="2403566" cy="35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7FAF38B-DD4F-FA6C-1B84-460DE50CE0D0}"/>
              </a:ext>
            </a:extLst>
          </p:cNvPr>
          <p:cNvSpPr/>
          <p:nvPr userDrawn="1"/>
        </p:nvSpPr>
        <p:spPr>
          <a:xfrm>
            <a:off x="1" y="0"/>
            <a:ext cx="3868814" cy="6858000"/>
          </a:xfrm>
          <a:prstGeom prst="rect">
            <a:avLst/>
          </a:prstGeom>
          <a:solidFill>
            <a:srgbClr val="005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E7FC44D-CA24-6A80-113F-447B5D38A895}"/>
              </a:ext>
            </a:extLst>
          </p:cNvPr>
          <p:cNvSpPr/>
          <p:nvPr userDrawn="1"/>
        </p:nvSpPr>
        <p:spPr>
          <a:xfrm>
            <a:off x="3868816" y="0"/>
            <a:ext cx="8323184" cy="6858000"/>
          </a:xfrm>
          <a:prstGeom prst="rect">
            <a:avLst/>
          </a:prstGeom>
          <a:solidFill>
            <a:srgbClr val="022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BC15FB8-BC11-9A77-0E88-9BA9519A8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3000"/>
          </a:blip>
          <a:srcRect/>
          <a:stretch/>
        </p:blipFill>
        <p:spPr>
          <a:xfrm>
            <a:off x="2580330" y="2562317"/>
            <a:ext cx="2403566" cy="3513391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AC613C-BD42-D97E-EFC7-580C30BC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285FB1-278F-0521-EE3D-1A00B1FBB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3E2E77-C7D3-B9EA-311F-750AE4397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280DE-9C4F-FE45-ACAB-79D9603FAA50}" type="datetimeFigureOut">
              <a:rPr lang="es-ES_tradnl" smtClean="0"/>
              <a:t>13/07/2023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C7D5A7-A955-74E7-E0D4-D6F75D95C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7D5FF8-7BD1-E9A8-8289-AF13AA44E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E7131-4F33-6845-B776-06A4E24FF09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033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5" r:id="rId4"/>
    <p:sldLayoutId id="2147483663" r:id="rId5"/>
    <p:sldLayoutId id="2147483666" r:id="rId6"/>
    <p:sldLayoutId id="2147483664" r:id="rId7"/>
    <p:sldLayoutId id="2147483668" r:id="rId8"/>
    <p:sldLayoutId id="2147483669" r:id="rId9"/>
    <p:sldLayoutId id="2147483667" r:id="rId10"/>
    <p:sldLayoutId id="2147483670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98D83D94-F578-F182-544A-5E63490389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00" r="35418"/>
          <a:stretch/>
        </p:blipFill>
        <p:spPr>
          <a:xfrm>
            <a:off x="8610599" y="0"/>
            <a:ext cx="3581401" cy="6858000"/>
          </a:xfr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84B351C8-65B7-9B42-B14D-0F0055830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209" y="2970741"/>
            <a:ext cx="8104044" cy="1588374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s-US" sz="3600" dirty="0">
                <a:latin typeface="Arial" panose="020B0604020202020204" pitchFamily="34" charset="0"/>
                <a:cs typeface="Arial" panose="020B0604020202020204" pitchFamily="34" charset="0"/>
              </a:rPr>
              <a:t>Comportamiento PQRSD</a:t>
            </a:r>
            <a:br>
              <a:rPr lang="es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S" sz="3600" dirty="0">
                <a:latin typeface="Arial" panose="020B0604020202020204" pitchFamily="34" charset="0"/>
                <a:cs typeface="Arial" panose="020B0604020202020204" pitchFamily="34" charset="0"/>
              </a:rPr>
              <a:t> I Semestre 2023</a:t>
            </a:r>
            <a:br>
              <a:rPr lang="es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dirty="0"/>
          </a:p>
        </p:txBody>
      </p:sp>
      <p:sp>
        <p:nvSpPr>
          <p:cNvPr id="5" name="Marcador de pie de página 1">
            <a:extLst>
              <a:ext uri="{FF2B5EF4-FFF2-40B4-BE49-F238E27FC236}">
                <a16:creationId xmlns:a16="http://schemas.microsoft.com/office/drawing/2014/main" id="{4C117300-1BDB-1A18-BD9D-80D8038F5ABE}"/>
              </a:ext>
            </a:extLst>
          </p:cNvPr>
          <p:cNvSpPr txBox="1">
            <a:spLocks/>
          </p:cNvSpPr>
          <p:nvPr/>
        </p:nvSpPr>
        <p:spPr>
          <a:xfrm rot="16200000">
            <a:off x="-1269811" y="5221138"/>
            <a:ext cx="2932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s-CO" sz="100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CO" dirty="0"/>
              <a:t>CCOM-FO-001 V18 / 1-Jun-2023 / Clasificada</a:t>
            </a:r>
            <a:endParaRPr lang="es-CO" dirty="0">
              <a:effectLst/>
            </a:endParaRPr>
          </a:p>
        </p:txBody>
      </p:sp>
      <p:sp>
        <p:nvSpPr>
          <p:cNvPr id="8" name="Marcador de pie de página 1">
            <a:extLst>
              <a:ext uri="{FF2B5EF4-FFF2-40B4-BE49-F238E27FC236}">
                <a16:creationId xmlns:a16="http://schemas.microsoft.com/office/drawing/2014/main" id="{ADD05A04-51DC-FE08-EF00-BEF03D8D2986}"/>
              </a:ext>
            </a:extLst>
          </p:cNvPr>
          <p:cNvSpPr txBox="1">
            <a:spLocks/>
          </p:cNvSpPr>
          <p:nvPr/>
        </p:nvSpPr>
        <p:spPr>
          <a:xfrm>
            <a:off x="4804916" y="6436959"/>
            <a:ext cx="3416497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s-CO" sz="100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es-CO" sz="900" dirty="0">
                <a:solidFill>
                  <a:srgbClr val="005CA4"/>
                </a:solidFill>
              </a:rPr>
              <a:t>Foto: malecón, Buenaventura, Valle del Cauca.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4908BF5-F960-1C87-5A7F-3CECF5F02615}"/>
              </a:ext>
            </a:extLst>
          </p:cNvPr>
          <p:cNvSpPr txBox="1"/>
          <p:nvPr/>
        </p:nvSpPr>
        <p:spPr>
          <a:xfrm>
            <a:off x="577049" y="5017374"/>
            <a:ext cx="50691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Julio 2023</a:t>
            </a:r>
          </a:p>
        </p:txBody>
      </p:sp>
    </p:spTree>
    <p:extLst>
      <p:ext uri="{BB962C8B-B14F-4D97-AF65-F5344CB8AC3E}">
        <p14:creationId xmlns:p14="http://schemas.microsoft.com/office/powerpoint/2010/main" val="210941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1">
            <a:extLst>
              <a:ext uri="{FF2B5EF4-FFF2-40B4-BE49-F238E27FC236}">
                <a16:creationId xmlns:a16="http://schemas.microsoft.com/office/drawing/2014/main" id="{AD7B7E60-83D0-BD03-C307-D53BDD60688E}"/>
              </a:ext>
            </a:extLst>
          </p:cNvPr>
          <p:cNvSpPr txBox="1">
            <a:spLocks/>
          </p:cNvSpPr>
          <p:nvPr/>
        </p:nvSpPr>
        <p:spPr>
          <a:xfrm rot="16200000">
            <a:off x="10537478" y="5221138"/>
            <a:ext cx="2932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s-CO" sz="100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CO" dirty="0"/>
              <a:t>CCOM-FO-001 V18 / 1-Jun-2023 / Clasificada</a:t>
            </a:r>
            <a:endParaRPr lang="es-CO" dirty="0">
              <a:effectLst/>
            </a:endParaRPr>
          </a:p>
        </p:txBody>
      </p:sp>
      <p:sp>
        <p:nvSpPr>
          <p:cNvPr id="2" name="CuadroTexto 2">
            <a:extLst>
              <a:ext uri="{FF2B5EF4-FFF2-40B4-BE49-F238E27FC236}">
                <a16:creationId xmlns:a16="http://schemas.microsoft.com/office/drawing/2014/main" id="{BB9AE7D5-64DD-80F4-0107-0DB53B8603DD}"/>
              </a:ext>
            </a:extLst>
          </p:cNvPr>
          <p:cNvSpPr txBox="1"/>
          <p:nvPr/>
        </p:nvSpPr>
        <p:spPr>
          <a:xfrm>
            <a:off x="530931" y="247038"/>
            <a:ext cx="10341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PQRSD</a:t>
            </a:r>
          </a:p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(ENERO - JUNIO 2023)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8B53570-7F5B-FE8E-4D18-7F00A98F6897}"/>
              </a:ext>
            </a:extLst>
          </p:cNvPr>
          <p:cNvGrpSpPr/>
          <p:nvPr/>
        </p:nvGrpSpPr>
        <p:grpSpPr>
          <a:xfrm>
            <a:off x="530931" y="1014014"/>
            <a:ext cx="9938516" cy="366671"/>
            <a:chOff x="934262" y="765439"/>
            <a:chExt cx="9731209" cy="366671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C5A2C1F-557E-F5DE-A52C-1E7E3CBF21AF}"/>
                </a:ext>
              </a:extLst>
            </p:cNvPr>
            <p:cNvSpPr txBox="1"/>
            <p:nvPr/>
          </p:nvSpPr>
          <p:spPr>
            <a:xfrm>
              <a:off x="934262" y="813829"/>
              <a:ext cx="97312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Página Web            Correspondencia                  </a:t>
              </a:r>
              <a:endParaRPr lang="es-CO" sz="14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605E667D-E596-5AE3-913E-C1E0EBB3FA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14" b="80000" l="17308" r="95385">
                          <a14:foregroundMark x1="71538" y1="22500" x2="71538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36" t="10809" r="9465" b="22401"/>
            <a:stretch/>
          </p:blipFill>
          <p:spPr bwMode="auto">
            <a:xfrm>
              <a:off x="1078078" y="765439"/>
              <a:ext cx="421664" cy="366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3CEBCFC8-72F8-0B3F-111F-267E88B60F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14" b="80000" l="17308" r="95385">
                          <a14:foregroundMark x1="71538" y1="22500" x2="71538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36" t="10809" r="9465" b="22401"/>
            <a:stretch/>
          </p:blipFill>
          <p:spPr bwMode="auto">
            <a:xfrm>
              <a:off x="2663305" y="765439"/>
              <a:ext cx="421664" cy="366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9CC0FFB-455D-9825-F3E3-D93F70D56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282518"/>
              </p:ext>
            </p:extLst>
          </p:nvPr>
        </p:nvGraphicFramePr>
        <p:xfrm>
          <a:off x="677811" y="1610066"/>
          <a:ext cx="5910491" cy="2842260"/>
        </p:xfrm>
        <a:graphic>
          <a:graphicData uri="http://schemas.openxmlformats.org/drawingml/2006/table">
            <a:tbl>
              <a:tblPr/>
              <a:tblGrid>
                <a:gridCol w="2973910">
                  <a:extLst>
                    <a:ext uri="{9D8B030D-6E8A-4147-A177-3AD203B41FA5}">
                      <a16:colId xmlns:a16="http://schemas.microsoft.com/office/drawing/2014/main" val="1010408544"/>
                    </a:ext>
                  </a:extLst>
                </a:gridCol>
                <a:gridCol w="920792">
                  <a:extLst>
                    <a:ext uri="{9D8B030D-6E8A-4147-A177-3AD203B41FA5}">
                      <a16:colId xmlns:a16="http://schemas.microsoft.com/office/drawing/2014/main" val="1279890141"/>
                    </a:ext>
                  </a:extLst>
                </a:gridCol>
                <a:gridCol w="1244314">
                  <a:extLst>
                    <a:ext uri="{9D8B030D-6E8A-4147-A177-3AD203B41FA5}">
                      <a16:colId xmlns:a16="http://schemas.microsoft.com/office/drawing/2014/main" val="3537005854"/>
                    </a:ext>
                  </a:extLst>
                </a:gridCol>
                <a:gridCol w="771475">
                  <a:extLst>
                    <a:ext uri="{9D8B030D-6E8A-4147-A177-3AD203B41FA5}">
                      <a16:colId xmlns:a16="http://schemas.microsoft.com/office/drawing/2014/main" val="3245029637"/>
                    </a:ext>
                  </a:extLst>
                </a:gridCol>
              </a:tblGrid>
              <a:tr h="3581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Tipo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Total solicitudes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Tiempo promedio días de respuesta Findeter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Tiempo de Respuesta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334494"/>
                  </a:ext>
                </a:extLst>
              </a:tr>
              <a:tr h="358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Ley 1755 de 2015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6874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Peticiones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741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131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Solicitud de Consulta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14 días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773174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Solicitud de Documentos, Copias, Información.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8 días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6456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Solicitud de Información Pública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8 días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8046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Solicitud de Interés General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11 dias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5417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Solicitud de Interés Particular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544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13 días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0530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Solicitud por traslado de otras Entidades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8 días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6763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Quejas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11 dias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6849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Reclamos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14 días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8710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Sugerencias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11 días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639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751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28535"/>
                  </a:ext>
                </a:extLst>
              </a:tr>
            </a:tbl>
          </a:graphicData>
        </a:graphic>
      </p:graphicFrame>
      <p:sp>
        <p:nvSpPr>
          <p:cNvPr id="10" name="2 CuadroTexto">
            <a:extLst>
              <a:ext uri="{FF2B5EF4-FFF2-40B4-BE49-F238E27FC236}">
                <a16:creationId xmlns:a16="http://schemas.microsoft.com/office/drawing/2014/main" id="{37A52420-5A00-96B9-964B-477CFECB282C}"/>
              </a:ext>
            </a:extLst>
          </p:cNvPr>
          <p:cNvSpPr txBox="1"/>
          <p:nvPr/>
        </p:nvSpPr>
        <p:spPr>
          <a:xfrm>
            <a:off x="1023857" y="4634922"/>
            <a:ext cx="52718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Se atendieron 12 denuncias, ninguna de ellas relacionada con fraude o corrupción que involucren a algún colaborador de la Entidad</a:t>
            </a:r>
            <a:r>
              <a:rPr lang="es-CO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CO" dirty="0"/>
          </a:p>
        </p:txBody>
      </p:sp>
      <p:sp>
        <p:nvSpPr>
          <p:cNvPr id="11" name="40 CuadroTexto">
            <a:extLst>
              <a:ext uri="{FF2B5EF4-FFF2-40B4-BE49-F238E27FC236}">
                <a16:creationId xmlns:a16="http://schemas.microsoft.com/office/drawing/2014/main" id="{92516358-C27B-3E04-80A8-107484C44869}"/>
              </a:ext>
            </a:extLst>
          </p:cNvPr>
          <p:cNvSpPr txBox="1"/>
          <p:nvPr/>
        </p:nvSpPr>
        <p:spPr>
          <a:xfrm>
            <a:off x="1027694" y="5247934"/>
            <a:ext cx="5210723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El tiempo promedio para dar respuesta a PQRSD durante el primer semestre del año 2023 se mantiene por debajo del tiempo establecido por ley. </a:t>
            </a:r>
          </a:p>
          <a:p>
            <a:pPr algn="just"/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" descr="Alfiler PNG">
            <a:extLst>
              <a:ext uri="{FF2B5EF4-FFF2-40B4-BE49-F238E27FC236}">
                <a16:creationId xmlns:a16="http://schemas.microsoft.com/office/drawing/2014/main" id="{3EC63914-CA94-A5EA-DC51-37B788C45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4" y="5105467"/>
            <a:ext cx="530682" cy="49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7822EF1D-DE52-F494-2D68-0A215138D1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835696"/>
              </p:ext>
            </p:extLst>
          </p:nvPr>
        </p:nvGraphicFramePr>
        <p:xfrm>
          <a:off x="6886693" y="1512781"/>
          <a:ext cx="4863957" cy="3036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46 CuadroTexto">
            <a:extLst>
              <a:ext uri="{FF2B5EF4-FFF2-40B4-BE49-F238E27FC236}">
                <a16:creationId xmlns:a16="http://schemas.microsoft.com/office/drawing/2014/main" id="{F4265AF7-160B-C276-86D2-FE70CE1813C3}"/>
              </a:ext>
            </a:extLst>
          </p:cNvPr>
          <p:cNvSpPr txBox="1"/>
          <p:nvPr/>
        </p:nvSpPr>
        <p:spPr>
          <a:xfrm>
            <a:off x="6949051" y="4694029"/>
            <a:ext cx="4814602" cy="13849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Las solicitudes de Interés General y Particular son las peticiones más frecuentes,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En el segundo trimestre se registró una disminución del 34 % en esta tipología con relación al primer trimestre. 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Los temas de mayor frecuencia se relacionan con  la reconstrucción de Providencia y certificaciones de contratos de obra e interventoría.</a:t>
            </a:r>
            <a:r>
              <a:rPr lang="es-CO" sz="1200" dirty="0">
                <a:latin typeface="Helvetica" pitchFamily="2" charset="0"/>
              </a:rPr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0586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1">
            <a:extLst>
              <a:ext uri="{FF2B5EF4-FFF2-40B4-BE49-F238E27FC236}">
                <a16:creationId xmlns:a16="http://schemas.microsoft.com/office/drawing/2014/main" id="{AD7B7E60-83D0-BD03-C307-D53BDD60688E}"/>
              </a:ext>
            </a:extLst>
          </p:cNvPr>
          <p:cNvSpPr txBox="1">
            <a:spLocks/>
          </p:cNvSpPr>
          <p:nvPr/>
        </p:nvSpPr>
        <p:spPr>
          <a:xfrm rot="16200000">
            <a:off x="10537478" y="5221138"/>
            <a:ext cx="2932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s-CO" sz="100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CO" dirty="0"/>
              <a:t>CCOM-FO-001 V18 / 1-Jun-2023 / Clasificada</a:t>
            </a:r>
            <a:endParaRPr lang="es-CO" dirty="0">
              <a:effectLst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1FE164F-1633-B0A2-80A7-94718F6643D1}"/>
              </a:ext>
            </a:extLst>
          </p:cNvPr>
          <p:cNvSpPr/>
          <p:nvPr/>
        </p:nvSpPr>
        <p:spPr>
          <a:xfrm>
            <a:off x="850961" y="449867"/>
            <a:ext cx="64454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PQRSD RECIBIDAS A TRAVÉS DE LOS CANALES DE ATENCIÓN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11EB2B3-8BEB-315A-913C-163F7B9AF964}"/>
              </a:ext>
            </a:extLst>
          </p:cNvPr>
          <p:cNvGrpSpPr/>
          <p:nvPr/>
        </p:nvGrpSpPr>
        <p:grpSpPr>
          <a:xfrm>
            <a:off x="1096528" y="1613627"/>
            <a:ext cx="4999472" cy="923660"/>
            <a:chOff x="380781" y="1485509"/>
            <a:chExt cx="4999472" cy="923660"/>
          </a:xfrm>
        </p:grpSpPr>
        <p:sp>
          <p:nvSpPr>
            <p:cNvPr id="17" name="4 Rectángulo">
              <a:extLst>
                <a:ext uri="{FF2B5EF4-FFF2-40B4-BE49-F238E27FC236}">
                  <a16:creationId xmlns:a16="http://schemas.microsoft.com/office/drawing/2014/main" id="{50266828-2D7B-A792-1BCD-8E8BA045A10A}"/>
                </a:ext>
              </a:extLst>
            </p:cNvPr>
            <p:cNvSpPr/>
            <p:nvPr/>
          </p:nvSpPr>
          <p:spPr>
            <a:xfrm>
              <a:off x="571111" y="1670505"/>
              <a:ext cx="4809142" cy="73866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CO" sz="140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mayor porcentaje de las solicitudes recibidas (86%), por su contenido, fue gestionado por la  Vicepresidencia Técnica.</a:t>
              </a:r>
            </a:p>
          </p:txBody>
        </p:sp>
        <p:pic>
          <p:nvPicPr>
            <p:cNvPr id="18" name="Picture 10" descr="Alfiler PNG">
              <a:extLst>
                <a:ext uri="{FF2B5EF4-FFF2-40B4-BE49-F238E27FC236}">
                  <a16:creationId xmlns:a16="http://schemas.microsoft.com/office/drawing/2014/main" id="{7F5E22A9-6CC6-00BE-9CED-177095E486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81" y="1485509"/>
              <a:ext cx="530682" cy="499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F16D8724-3E52-3BAA-F7BE-0FC40D6732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231568"/>
              </p:ext>
            </p:extLst>
          </p:nvPr>
        </p:nvGraphicFramePr>
        <p:xfrm>
          <a:off x="5384801" y="904076"/>
          <a:ext cx="5964206" cy="310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" name="7 Grupo">
            <a:extLst>
              <a:ext uri="{FF2B5EF4-FFF2-40B4-BE49-F238E27FC236}">
                <a16:creationId xmlns:a16="http://schemas.microsoft.com/office/drawing/2014/main" id="{FBB0D467-D6F9-89CB-B73A-87CFB03B9A96}"/>
              </a:ext>
            </a:extLst>
          </p:cNvPr>
          <p:cNvGrpSpPr/>
          <p:nvPr/>
        </p:nvGrpSpPr>
        <p:grpSpPr>
          <a:xfrm>
            <a:off x="1096529" y="4150742"/>
            <a:ext cx="10472620" cy="2628599"/>
            <a:chOff x="620109" y="4068002"/>
            <a:chExt cx="11148457" cy="2431435"/>
          </a:xfrm>
        </p:grpSpPr>
        <p:sp>
          <p:nvSpPr>
            <p:cNvPr id="21" name="CuadroTexto 5">
              <a:extLst>
                <a:ext uri="{FF2B5EF4-FFF2-40B4-BE49-F238E27FC236}">
                  <a16:creationId xmlns:a16="http://schemas.microsoft.com/office/drawing/2014/main" id="{142ADAF6-9EBA-ADDB-E047-3D3178997CB9}"/>
                </a:ext>
              </a:extLst>
            </p:cNvPr>
            <p:cNvSpPr txBox="1"/>
            <p:nvPr/>
          </p:nvSpPr>
          <p:spPr>
            <a:xfrm>
              <a:off x="655853" y="4354322"/>
              <a:ext cx="4979544" cy="1651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1400" b="1" u="sng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Acciones Relevantes</a:t>
              </a:r>
            </a:p>
            <a:p>
              <a:endParaRPr lang="es-CO" sz="1400" b="1" u="sng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CO" sz="140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 evitar el riesgo de vencimiento de términos se estableció como fecha límite de respuesta del área responsable dos días menos de los términos legales</a:t>
              </a:r>
            </a:p>
            <a:p>
              <a:pPr algn="just"/>
              <a:endParaRPr lang="es-CO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s-ES" sz="140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Actualización y ajuste al procedimiento PQRSD </a:t>
              </a:r>
            </a:p>
            <a:p>
              <a:endParaRPr lang="es-CO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" name="CuadroTexto 5">
              <a:extLst>
                <a:ext uri="{FF2B5EF4-FFF2-40B4-BE49-F238E27FC236}">
                  <a16:creationId xmlns:a16="http://schemas.microsoft.com/office/drawing/2014/main" id="{15B7708F-0ECE-37F2-E771-74C51838F4B2}"/>
                </a:ext>
              </a:extLst>
            </p:cNvPr>
            <p:cNvSpPr txBox="1"/>
            <p:nvPr/>
          </p:nvSpPr>
          <p:spPr>
            <a:xfrm>
              <a:off x="6571040" y="4354322"/>
              <a:ext cx="5197526" cy="1651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1400" b="1" u="sng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Acciones Preventivas y Correctivas </a:t>
              </a:r>
            </a:p>
            <a:p>
              <a:endParaRPr lang="es-CO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s-CO" sz="140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Capacitaciones periódicas sobre el  proceso PQRSD,</a:t>
              </a:r>
            </a:p>
            <a:p>
              <a:endParaRPr lang="es-CO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CO" sz="1400" b="1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desarrollo 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s-CO" sz="140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Unificación de los aplicativos PQRSD y al Gestor Documental - Documenta</a:t>
              </a:r>
            </a:p>
            <a:p>
              <a:endParaRPr lang="es-CO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3" name="6 Rectángulo">
              <a:extLst>
                <a:ext uri="{FF2B5EF4-FFF2-40B4-BE49-F238E27FC236}">
                  <a16:creationId xmlns:a16="http://schemas.microsoft.com/office/drawing/2014/main" id="{BB3955A3-2B0B-57DC-DAFC-85CBFE5CED4E}"/>
                </a:ext>
              </a:extLst>
            </p:cNvPr>
            <p:cNvSpPr/>
            <p:nvPr/>
          </p:nvSpPr>
          <p:spPr>
            <a:xfrm>
              <a:off x="620109" y="4068002"/>
              <a:ext cx="11112712" cy="2431435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6704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1">
            <a:extLst>
              <a:ext uri="{FF2B5EF4-FFF2-40B4-BE49-F238E27FC236}">
                <a16:creationId xmlns:a16="http://schemas.microsoft.com/office/drawing/2014/main" id="{7C60A746-A2D3-D544-1D2F-955586C6C39F}"/>
              </a:ext>
            </a:extLst>
          </p:cNvPr>
          <p:cNvSpPr txBox="1">
            <a:spLocks/>
          </p:cNvSpPr>
          <p:nvPr/>
        </p:nvSpPr>
        <p:spPr>
          <a:xfrm rot="16200000">
            <a:off x="-1269811" y="5221138"/>
            <a:ext cx="2932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s-CO" sz="100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CO" dirty="0"/>
              <a:t>CCOM-FO-001 V18 / 1-Jun-2023 / Clasificada</a:t>
            </a:r>
            <a:endParaRPr lang="es-CO" dirty="0">
              <a:effectLst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95DB1A9-E1DF-FF4A-5C97-F970112CD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6550" y="1320794"/>
            <a:ext cx="5938011" cy="2108206"/>
          </a:xfrm>
        </p:spPr>
        <p:txBody>
          <a:bodyPr/>
          <a:lstStyle/>
          <a:p>
            <a:r>
              <a:rPr lang="es-ES_tradnl" sz="5400" dirty="0"/>
              <a:t>Jefatura de Servicios Generales</a:t>
            </a:r>
          </a:p>
        </p:txBody>
      </p:sp>
    </p:spTree>
    <p:extLst>
      <p:ext uri="{BB962C8B-B14F-4D97-AF65-F5344CB8AC3E}">
        <p14:creationId xmlns:p14="http://schemas.microsoft.com/office/powerpoint/2010/main" val="21013692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348</Words>
  <Application>Microsoft Office PowerPoint</Application>
  <PresentationFormat>Panorámica</PresentationFormat>
  <Paragraphs>81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Wingdings</vt:lpstr>
      <vt:lpstr>Tema de Office</vt:lpstr>
      <vt:lpstr>Presentación de PowerPoint</vt:lpstr>
      <vt:lpstr>Presentación de PowerPoint</vt:lpstr>
      <vt:lpstr>Presentación de PowerPoint</vt:lpstr>
      <vt:lpstr>Jefatura de Servicios Generales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FRANKY LEONARDO CHAPARRO LANCHEROS</dc:creator>
  <cp:lastModifiedBy>SANDRA PATRICIA MILLAN PEREZ</cp:lastModifiedBy>
  <cp:revision>37</cp:revision>
  <dcterms:created xsi:type="dcterms:W3CDTF">2023-05-31T18:58:03Z</dcterms:created>
  <dcterms:modified xsi:type="dcterms:W3CDTF">2023-07-13T13:54:44Z</dcterms:modified>
</cp:coreProperties>
</file>